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 id="2147483709" r:id="rId5"/>
  </p:sldMasterIdLst>
  <p:notesMasterIdLst>
    <p:notesMasterId r:id="rId35"/>
  </p:notesMasterIdLst>
  <p:sldIdLst>
    <p:sldId id="268" r:id="rId6"/>
    <p:sldId id="1948" r:id="rId7"/>
    <p:sldId id="1949" r:id="rId8"/>
    <p:sldId id="1950" r:id="rId9"/>
    <p:sldId id="1951" r:id="rId10"/>
    <p:sldId id="1952" r:id="rId11"/>
    <p:sldId id="2147478510" r:id="rId12"/>
    <p:sldId id="2147478512" r:id="rId13"/>
    <p:sldId id="2147478511" r:id="rId14"/>
    <p:sldId id="2147478517" r:id="rId15"/>
    <p:sldId id="2147478514" r:id="rId16"/>
    <p:sldId id="2147478515" r:id="rId17"/>
    <p:sldId id="2147478516" r:id="rId18"/>
    <p:sldId id="2147478526" r:id="rId19"/>
    <p:sldId id="2147478535" r:id="rId20"/>
    <p:sldId id="2147478536" r:id="rId21"/>
    <p:sldId id="1894" r:id="rId22"/>
    <p:sldId id="2035" r:id="rId23"/>
    <p:sldId id="2032" r:id="rId24"/>
    <p:sldId id="2031" r:id="rId25"/>
    <p:sldId id="2034" r:id="rId26"/>
    <p:sldId id="2147478519" r:id="rId27"/>
    <p:sldId id="2147478520" r:id="rId28"/>
    <p:sldId id="2147478522" r:id="rId29"/>
    <p:sldId id="2147478509" r:id="rId30"/>
    <p:sldId id="2147478521" r:id="rId31"/>
    <p:sldId id="2147478525" r:id="rId32"/>
    <p:sldId id="1947" r:id="rId33"/>
    <p:sldId id="289" r:id="rId34"/>
  </p:sldIdLst>
  <p:sldSz cx="12192000" cy="6858000"/>
  <p:notesSz cx="6797675" cy="99250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7343220-D39C-2832-D875-EDD48B5ED051}" name="Leila Pilliard" initials="LP" userId="S::LPilliard@eiti.org::22dc6cf7-23f1-4fb6-bfda-23a269820100" providerId="AD"/>
  <p188:author id="{9871A3BF-ED88-6C18-43B0-9D178B5A68A0}" name="Jessica Sanchez" initials="JS" userId="S::jsanchez@eiti.org::d4beb481-8b8b-45a5-ad4a-197b3cfb970e" providerId="AD"/>
  <p188:author id="{AD0D2BC9-28A4-2E0E-4C56-C303A12543E4}" name="Fatma Nyambura" initials="FN" userId="S::FNyambura@eiti.org::73e1ee9b-c11e-412b-afe4-947ddc895b72" providerId="AD"/>
  <p188:author id="{57315ACE-87CD-A4F6-7279-C3A8273BB71E}" name="Leila Pilliard" initials="LP" userId="S::lpilliard@eiti.org::22dc6cf7-23f1-4fb6-bfda-23a26982010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157"/>
    <a:srgbClr val="0090BF"/>
    <a:srgbClr val="89AA2E"/>
    <a:srgbClr val="00C3F0"/>
    <a:srgbClr val="6D5339"/>
    <a:srgbClr val="2B13D8"/>
    <a:srgbClr val="FFFFFF"/>
    <a:srgbClr val="797979"/>
    <a:srgbClr val="005B8C"/>
    <a:srgbClr val="EEF6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88"/>
    <p:restoredTop sz="94737"/>
  </p:normalViewPr>
  <p:slideViewPr>
    <p:cSldViewPr snapToGrid="0">
      <p:cViewPr varScale="1">
        <p:scale>
          <a:sx n="115" d="100"/>
          <a:sy n="115" d="100"/>
        </p:scale>
        <p:origin x="1064" y="2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7976"/>
          </a:xfrm>
          <a:prstGeom prst="rect">
            <a:avLst/>
          </a:prstGeom>
        </p:spPr>
        <p:txBody>
          <a:bodyPr vert="horz" lIns="91440" tIns="45720" rIns="91440" bIns="45720" rtlCol="0"/>
          <a:lstStyle>
            <a:lvl1pPr algn="l">
              <a:defRPr sz="1200"/>
            </a:lvl1pPr>
          </a:lstStyle>
          <a:p>
            <a:endParaRPr lang="nb-NO"/>
          </a:p>
        </p:txBody>
      </p:sp>
      <p:sp>
        <p:nvSpPr>
          <p:cNvPr id="4" name="Slide Image Placeholder 3"/>
          <p:cNvSpPr>
            <a:spLocks noGrp="1" noRot="1" noChangeAspect="1"/>
          </p:cNvSpPr>
          <p:nvPr>
            <p:ph type="sldImg" idx="2"/>
          </p:nvPr>
        </p:nvSpPr>
        <p:spPr>
          <a:xfrm>
            <a:off x="420688" y="1239838"/>
            <a:ext cx="5956300" cy="3351212"/>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79768" y="4776431"/>
            <a:ext cx="5438140" cy="390798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9427076"/>
            <a:ext cx="2945659" cy="497975"/>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50443" y="9427076"/>
            <a:ext cx="2945659" cy="497975"/>
          </a:xfrm>
          <a:prstGeom prst="rect">
            <a:avLst/>
          </a:prstGeom>
        </p:spPr>
        <p:txBody>
          <a:bodyPr vert="horz" lIns="91440" tIns="45720" rIns="91440" bIns="45720" rtlCol="0" anchor="b"/>
          <a:lstStyle>
            <a:lvl1pPr algn="r">
              <a:defRPr sz="1200"/>
            </a:lvl1pPr>
          </a:lstStyle>
          <a:p>
            <a:fld id="{AF0F0302-BE9E-8A47-8FBA-EF4A5D6A0C17}" type="slidenum">
              <a:rPr lang="nb-NO" smtClean="0"/>
              <a:t>‹#›</a:t>
            </a:fld>
            <a:endParaRPr lang="nb-NO"/>
          </a:p>
        </p:txBody>
      </p:sp>
    </p:spTree>
    <p:extLst>
      <p:ext uri="{BB962C8B-B14F-4D97-AF65-F5344CB8AC3E}">
        <p14:creationId xmlns:p14="http://schemas.microsoft.com/office/powerpoint/2010/main" val="1621326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 the audience to respond to this questions and summarise their replies.</a:t>
            </a:r>
            <a:endParaRPr lang="nb-NO"/>
          </a:p>
        </p:txBody>
      </p:sp>
      <p:sp>
        <p:nvSpPr>
          <p:cNvPr id="4" name="Slide Number Placeholder 3"/>
          <p:cNvSpPr>
            <a:spLocks noGrp="1"/>
          </p:cNvSpPr>
          <p:nvPr>
            <p:ph type="sldNum" sz="quarter" idx="5"/>
          </p:nvPr>
        </p:nvSpPr>
        <p:spPr/>
        <p:txBody>
          <a:bodyPr/>
          <a:lstStyle/>
          <a:p>
            <a:fld id="{AF0F0302-BE9E-8A47-8FBA-EF4A5D6A0C17}" type="slidenum">
              <a:rPr lang="nb-NO" smtClean="0"/>
              <a:t>2</a:t>
            </a:fld>
            <a:endParaRPr lang="nb-NO"/>
          </a:p>
        </p:txBody>
      </p:sp>
    </p:spTree>
    <p:extLst>
      <p:ext uri="{BB962C8B-B14F-4D97-AF65-F5344CB8AC3E}">
        <p14:creationId xmlns:p14="http://schemas.microsoft.com/office/powerpoint/2010/main" val="3685211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ARGUING FOR CONTRACT TRANSPARENCY</a:t>
            </a:r>
          </a:p>
          <a:p>
            <a:r>
              <a:rPr lang="en-GB" dirty="0"/>
              <a:t>The most common arguments against contract transparency, as demonstrated below, are</a:t>
            </a:r>
          </a:p>
          <a:p>
            <a:r>
              <a:rPr lang="en-GB" dirty="0"/>
              <a:t>fairly easy to rebut.</a:t>
            </a:r>
          </a:p>
          <a:p>
            <a:endParaRPr lang="en-GB" dirty="0"/>
          </a:p>
          <a:p>
            <a:r>
              <a:rPr lang="en-GB" dirty="0"/>
              <a:t>Argument: Contracts contain commercially sensitive information that could cause</a:t>
            </a:r>
          </a:p>
          <a:p>
            <a:r>
              <a:rPr lang="en-GB" dirty="0"/>
              <a:t>competitive harm if disclosed.</a:t>
            </a:r>
          </a:p>
          <a:p>
            <a:r>
              <a:rPr lang="en-GB" dirty="0"/>
              <a:t>Rebuttal: Petroleum contracts are unlikely to contain the kinds of information about a</a:t>
            </a:r>
          </a:p>
          <a:p>
            <a:r>
              <a:rPr lang="en-GB" dirty="0"/>
              <a:t>project that is commercially sensitive. This stands to reason. After all, it is common for</a:t>
            </a:r>
          </a:p>
          <a:p>
            <a:r>
              <a:rPr lang="en-GB" dirty="0"/>
              <a:t>petroleum contracts to be signed by consortiums of companies and for the companies</a:t>
            </a:r>
          </a:p>
          <a:p>
            <a:r>
              <a:rPr lang="en-GB" dirty="0"/>
              <a:t>within those consortiums to change over time, meaning that companies go into contracts</a:t>
            </a:r>
          </a:p>
          <a:p>
            <a:r>
              <a:rPr lang="en-GB" dirty="0"/>
              <a:t>knowing that competitors will have access. Given this reality, it is highly unlikely that any</a:t>
            </a:r>
          </a:p>
          <a:p>
            <a:r>
              <a:rPr lang="en-GB" dirty="0"/>
              <a:t>company would risk writing trade secrets into any contract.</a:t>
            </a:r>
          </a:p>
          <a:p>
            <a:endParaRPr lang="en-GB" dirty="0"/>
          </a:p>
          <a:p>
            <a:r>
              <a:rPr lang="en-GB" dirty="0"/>
              <a:t>Argument: Confidentiality clauses contained within contracts do not permit contract</a:t>
            </a:r>
          </a:p>
          <a:p>
            <a:r>
              <a:rPr lang="en-GB" dirty="0"/>
              <a:t>transparency.</a:t>
            </a:r>
          </a:p>
          <a:p>
            <a:r>
              <a:rPr lang="en-GB" dirty="0"/>
              <a:t>Rebuttal: In most cases, legislation and/or mutual consent can generally supersede</a:t>
            </a:r>
          </a:p>
          <a:p>
            <a:r>
              <a:rPr lang="en-GB" dirty="0"/>
              <a:t>confidentiality clauses. Further, confidentiality clauses often make room for exceptions</a:t>
            </a:r>
          </a:p>
          <a:p>
            <a:r>
              <a:rPr lang="en-GB" dirty="0"/>
              <a:t>when all parties to the contract agree. In many countries extractive industry confidentiality</a:t>
            </a:r>
          </a:p>
          <a:p>
            <a:r>
              <a:rPr lang="en-GB" dirty="0"/>
              <a:t>clauses in contracts are not written a way that expressly forbid contract disclosure. However,</a:t>
            </a:r>
          </a:p>
          <a:p>
            <a:r>
              <a:rPr lang="en-GB" dirty="0"/>
              <a:t>it is impossible to know for certain without accessing the contracts.</a:t>
            </a:r>
          </a:p>
          <a:p>
            <a:endParaRPr lang="en-GB" dirty="0"/>
          </a:p>
          <a:p>
            <a:r>
              <a:rPr lang="en-GB" dirty="0"/>
              <a:t>Argument: Contract transparency will scare off investors.</a:t>
            </a:r>
          </a:p>
          <a:p>
            <a:r>
              <a:rPr lang="en-GB" dirty="0"/>
              <a:t>Rebuttal: There is no evidence that a company’s or a country’s commercial position has</a:t>
            </a:r>
          </a:p>
          <a:p>
            <a:r>
              <a:rPr lang="en-GB" dirty="0"/>
              <a:t>been affected due to contracts being disclosed. In fact, countries such as Liberia and Ghana</a:t>
            </a:r>
          </a:p>
          <a:p>
            <a:r>
              <a:rPr lang="en-GB" dirty="0"/>
              <a:t>have received significant investment as they have disclosed contracts, while Mexico has</a:t>
            </a:r>
          </a:p>
          <a:p>
            <a:r>
              <a:rPr lang="en-GB" dirty="0"/>
              <a:t>put contract transparency at the </a:t>
            </a:r>
            <a:r>
              <a:rPr lang="en-GB" dirty="0" err="1"/>
              <a:t>center</a:t>
            </a:r>
            <a:r>
              <a:rPr lang="en-GB" dirty="0"/>
              <a:t> of successful efforts to attract private capital to the</a:t>
            </a:r>
          </a:p>
          <a:p>
            <a:r>
              <a:rPr lang="en-GB" dirty="0"/>
              <a:t>petroleum sector post-2013.</a:t>
            </a:r>
          </a:p>
          <a:p>
            <a:endParaRPr lang="en-GB" dirty="0"/>
          </a:p>
          <a:p>
            <a:r>
              <a:rPr lang="en-GB" dirty="0"/>
              <a:t>Argument: Contracts are too complex for the general public to understand.</a:t>
            </a:r>
          </a:p>
          <a:p>
            <a:r>
              <a:rPr lang="en-GB" dirty="0"/>
              <a:t>Rebuttal: There is a wealth of free educational tools available to educate policy-makers as</a:t>
            </a:r>
          </a:p>
          <a:p>
            <a:r>
              <a:rPr lang="en-GB" dirty="0"/>
              <a:t>well as civil society, the general public and media. While there is clearly a need for additional</a:t>
            </a:r>
          </a:p>
          <a:p>
            <a:r>
              <a:rPr lang="en-GB" dirty="0"/>
              <a:t>public education on how to </a:t>
            </a:r>
            <a:r>
              <a:rPr lang="en-GB" dirty="0" err="1"/>
              <a:t>analyze</a:t>
            </a:r>
            <a:r>
              <a:rPr lang="en-GB" dirty="0"/>
              <a:t> and monitor extractive industry contracts, a growing</a:t>
            </a:r>
          </a:p>
          <a:p>
            <a:r>
              <a:rPr lang="en-GB" dirty="0"/>
              <a:t>amount of experience shows that disclosure improves public dialogue and provides a strong</a:t>
            </a:r>
          </a:p>
          <a:p>
            <a:r>
              <a:rPr lang="en-GB" dirty="0"/>
              <a:t>basis for improving citizen understanding</a:t>
            </a:r>
          </a:p>
        </p:txBody>
      </p:sp>
      <p:sp>
        <p:nvSpPr>
          <p:cNvPr id="4" name="Slide Number Placeholder 3"/>
          <p:cNvSpPr>
            <a:spLocks noGrp="1"/>
          </p:cNvSpPr>
          <p:nvPr>
            <p:ph type="sldNum" sz="quarter" idx="5"/>
          </p:nvPr>
        </p:nvSpPr>
        <p:spPr/>
        <p:txBody>
          <a:bodyPr/>
          <a:lstStyle/>
          <a:p>
            <a:fld id="{AF0F0302-BE9E-8A47-8FBA-EF4A5D6A0C17}" type="slidenum">
              <a:rPr lang="nb-NO" smtClean="0"/>
              <a:t>16</a:t>
            </a:fld>
            <a:endParaRPr lang="nb-NO"/>
          </a:p>
        </p:txBody>
      </p:sp>
    </p:spTree>
    <p:extLst>
      <p:ext uri="{BB962C8B-B14F-4D97-AF65-F5344CB8AC3E}">
        <p14:creationId xmlns:p14="http://schemas.microsoft.com/office/powerpoint/2010/main" val="14941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a:solidFill>
                <a:srgbClr val="0090BF"/>
              </a:solidFill>
              <a:latin typeface="Franklin Gothic Book" panose="020B0503020102020204"/>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18</a:t>
            </a:fld>
            <a:endParaRPr lang="nb-NO"/>
          </a:p>
        </p:txBody>
      </p:sp>
    </p:spTree>
    <p:extLst>
      <p:ext uri="{BB962C8B-B14F-4D97-AF65-F5344CB8AC3E}">
        <p14:creationId xmlns:p14="http://schemas.microsoft.com/office/powerpoint/2010/main" val="172484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4917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None/>
            </a:pPr>
            <a:r>
              <a:rPr lang="en-GB" b="0" i="0">
                <a:solidFill>
                  <a:srgbClr val="000000"/>
                </a:solidFill>
                <a:effectLst/>
                <a:latin typeface="Metropolis"/>
              </a:rPr>
              <a:t>Implementing countries are encouraged to publicly disclose any contracts and licenses that provide the terms attached to the exploitation of oil, gas and minerals, as well as material exploration contracts. </a:t>
            </a:r>
          </a:p>
          <a:p>
            <a:br>
              <a:rPr lang="en-GB"/>
            </a:br>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8870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93061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Most of Ghana’s oil revenue comes from two long-term sales contracts with the Russian trader </a:t>
            </a:r>
            <a:r>
              <a:rPr lang="en-GB" err="1"/>
              <a:t>Litasco</a:t>
            </a:r>
            <a:r>
              <a:rPr lang="en-GB"/>
              <a:t> and the Chinese state-owned company </a:t>
            </a:r>
            <a:r>
              <a:rPr lang="en-GB" err="1"/>
              <a:t>Unipec</a:t>
            </a:r>
            <a:r>
              <a:rPr lang="en-GB"/>
              <a:t> Asia, with the latter tied to the government’s loan from China Development Bank. </a:t>
            </a:r>
          </a:p>
          <a:p>
            <a:pPr marL="171450" indent="-171450">
              <a:buFont typeface="Arial" panose="020B0604020202020204" pitchFamily="34" charset="0"/>
              <a:buChar char="•"/>
            </a:pPr>
            <a:r>
              <a:rPr lang="en-GB"/>
              <a:t>Ghana’s national oil company, GNPC, has a long-term sales agreement with </a:t>
            </a:r>
            <a:r>
              <a:rPr lang="en-GB" err="1"/>
              <a:t>Unipec</a:t>
            </a:r>
            <a:r>
              <a:rPr lang="en-GB"/>
              <a:t> Asia signed as part of the 2011 umbrella agreement of a USD 3 billion loan between the Government of Ghana and China Development Bank. </a:t>
            </a:r>
          </a:p>
          <a:p>
            <a:pPr marL="171450" indent="-171450">
              <a:buFont typeface="Arial" panose="020B0604020202020204" pitchFamily="34" charset="0"/>
              <a:buChar char="•"/>
            </a:pPr>
            <a:r>
              <a:rPr lang="en-GB"/>
              <a:t>Under this long-term sales agreement, which came into effect in February 2012, </a:t>
            </a:r>
            <a:r>
              <a:rPr lang="en-GB" err="1"/>
              <a:t>Unipec</a:t>
            </a:r>
            <a:r>
              <a:rPr lang="en-GB"/>
              <a:t> Asia, a trading subsidiary of Chinese state-owned Sinopec Group, has agreed to the purchase of five cargos per calendar year from the Jubilee field for 15.5 years.</a:t>
            </a:r>
          </a:p>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23</a:t>
            </a:fld>
            <a:endParaRPr lang="nb-NO"/>
          </a:p>
        </p:txBody>
      </p:sp>
    </p:spTree>
    <p:extLst>
      <p:ext uri="{BB962C8B-B14F-4D97-AF65-F5344CB8AC3E}">
        <p14:creationId xmlns:p14="http://schemas.microsoft.com/office/powerpoint/2010/main" val="35952780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664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69923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spcAft>
                <a:spcPts val="1200"/>
              </a:spcAft>
            </a:pPr>
            <a:endParaRPr lang="en-NO" sz="18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28</a:t>
            </a:fld>
            <a:endParaRPr lang="nb-NO"/>
          </a:p>
        </p:txBody>
      </p:sp>
    </p:spTree>
    <p:extLst>
      <p:ext uri="{BB962C8B-B14F-4D97-AF65-F5344CB8AC3E}">
        <p14:creationId xmlns:p14="http://schemas.microsoft.com/office/powerpoint/2010/main" val="1303238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3</a:t>
            </a:fld>
            <a:endParaRPr lang="nb-NO"/>
          </a:p>
        </p:txBody>
      </p:sp>
    </p:spTree>
    <p:extLst>
      <p:ext uri="{BB962C8B-B14F-4D97-AF65-F5344CB8AC3E}">
        <p14:creationId xmlns:p14="http://schemas.microsoft.com/office/powerpoint/2010/main" val="2657945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A6414-8AAF-9E5D-5771-82FFE7BB5A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7FD3BE-ECF0-76DB-4879-0CBEF1D50D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1D2F0D-283A-8961-002D-AF520D4C1DC8}"/>
              </a:ext>
            </a:extLst>
          </p:cNvPr>
          <p:cNvSpPr>
            <a:spLocks noGrp="1"/>
          </p:cNvSpPr>
          <p:nvPr>
            <p:ph type="body" idx="1"/>
          </p:nvPr>
        </p:nvSpPr>
        <p:spPr/>
        <p:txBody>
          <a:bodyPr/>
          <a:lstStyle/>
          <a:p>
            <a:pPr marL="285750" indent="-285750">
              <a:spcBef>
                <a:spcPts val="1200"/>
              </a:spcBef>
              <a:spcAft>
                <a:spcPts val="1200"/>
              </a:spcAft>
              <a:buFontTx/>
              <a:buChar char="-"/>
            </a:pPr>
            <a:endParaRPr lang="en-GB" sz="1200" b="0"/>
          </a:p>
        </p:txBody>
      </p:sp>
      <p:sp>
        <p:nvSpPr>
          <p:cNvPr id="4" name="Slide Number Placeholder 3">
            <a:extLst>
              <a:ext uri="{FF2B5EF4-FFF2-40B4-BE49-F238E27FC236}">
                <a16:creationId xmlns:a16="http://schemas.microsoft.com/office/drawing/2014/main" id="{81A73512-801A-99BE-6D0C-BAC47BC1B378}"/>
              </a:ext>
            </a:extLst>
          </p:cNvPr>
          <p:cNvSpPr>
            <a:spLocks noGrp="1"/>
          </p:cNvSpPr>
          <p:nvPr>
            <p:ph type="sldNum" sz="quarter" idx="5"/>
          </p:nvPr>
        </p:nvSpPr>
        <p:spPr/>
        <p:txBody>
          <a:bodyPr/>
          <a:lstStyle/>
          <a:p>
            <a:fld id="{AF0F0302-BE9E-8A47-8FBA-EF4A5D6A0C17}" type="slidenum">
              <a:rPr lang="nb-NO" smtClean="0"/>
              <a:t>4</a:t>
            </a:fld>
            <a:endParaRPr lang="nb-NO"/>
          </a:p>
        </p:txBody>
      </p:sp>
    </p:spTree>
    <p:extLst>
      <p:ext uri="{BB962C8B-B14F-4D97-AF65-F5344CB8AC3E}">
        <p14:creationId xmlns:p14="http://schemas.microsoft.com/office/powerpoint/2010/main" val="2628758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DC09F-CBF1-7883-918F-4CF6449BF1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3E72D5-A926-7A6A-11E1-2794B275B9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9876A9-053E-CE74-F6FF-3C5D85D5E321}"/>
              </a:ext>
            </a:extLst>
          </p:cNvPr>
          <p:cNvSpPr>
            <a:spLocks noGrp="1"/>
          </p:cNvSpPr>
          <p:nvPr>
            <p:ph type="body" idx="1"/>
          </p:nvPr>
        </p:nvSpPr>
        <p:spPr/>
        <p:txBody>
          <a:bodyPr/>
          <a:lstStyle/>
          <a:p>
            <a:pPr marL="285750" indent="-285750">
              <a:spcBef>
                <a:spcPts val="1200"/>
              </a:spcBef>
              <a:spcAft>
                <a:spcPts val="1200"/>
              </a:spcAft>
              <a:buFontTx/>
              <a:buChar char="-"/>
            </a:pPr>
            <a:endParaRPr lang="en-GB" sz="1200" b="0"/>
          </a:p>
        </p:txBody>
      </p:sp>
      <p:sp>
        <p:nvSpPr>
          <p:cNvPr id="4" name="Slide Number Placeholder 3">
            <a:extLst>
              <a:ext uri="{FF2B5EF4-FFF2-40B4-BE49-F238E27FC236}">
                <a16:creationId xmlns:a16="http://schemas.microsoft.com/office/drawing/2014/main" id="{097EC2A6-2A1D-5C3C-0E06-51A170993A63}"/>
              </a:ext>
            </a:extLst>
          </p:cNvPr>
          <p:cNvSpPr>
            <a:spLocks noGrp="1"/>
          </p:cNvSpPr>
          <p:nvPr>
            <p:ph type="sldNum" sz="quarter" idx="5"/>
          </p:nvPr>
        </p:nvSpPr>
        <p:spPr/>
        <p:txBody>
          <a:bodyPr/>
          <a:lstStyle/>
          <a:p>
            <a:fld id="{AF0F0302-BE9E-8A47-8FBA-EF4A5D6A0C17}" type="slidenum">
              <a:rPr lang="nb-NO" smtClean="0"/>
              <a:t>5</a:t>
            </a:fld>
            <a:endParaRPr lang="nb-NO"/>
          </a:p>
        </p:txBody>
      </p:sp>
    </p:spTree>
    <p:extLst>
      <p:ext uri="{BB962C8B-B14F-4D97-AF65-F5344CB8AC3E}">
        <p14:creationId xmlns:p14="http://schemas.microsoft.com/office/powerpoint/2010/main" val="1899799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Enhance stakeholders’ ability to </a:t>
            </a:r>
            <a:r>
              <a:rPr lang="en-GB" b="1">
                <a:solidFill>
                  <a:srgbClr val="0090BF"/>
                </a:solidFill>
              </a:rPr>
              <a:t>monitor compliance </a:t>
            </a:r>
            <a:r>
              <a:rPr lang="en-GB"/>
              <a:t>with contractual obligations</a:t>
            </a:r>
          </a:p>
          <a:p>
            <a:r>
              <a:rPr lang="en-GB"/>
              <a:t>Empowers citizens to assess whether they are getting a ‘</a:t>
            </a:r>
            <a:r>
              <a:rPr lang="en-GB" b="1">
                <a:solidFill>
                  <a:srgbClr val="0090BF"/>
                </a:solidFill>
              </a:rPr>
              <a:t>good deal’ </a:t>
            </a:r>
            <a:r>
              <a:rPr lang="en-GB"/>
              <a:t>for their resources</a:t>
            </a:r>
          </a:p>
          <a:p>
            <a:r>
              <a:rPr lang="en-GB">
                <a:solidFill>
                  <a:srgbClr val="002060"/>
                </a:solidFill>
              </a:rPr>
              <a:t>Enables analysis of </a:t>
            </a:r>
            <a:r>
              <a:rPr lang="en-GB">
                <a:solidFill>
                  <a:srgbClr val="002157"/>
                </a:solidFill>
              </a:rPr>
              <a:t>alignment</a:t>
            </a:r>
            <a:r>
              <a:rPr lang="en-GB">
                <a:solidFill>
                  <a:schemeClr val="bg2"/>
                </a:solidFill>
              </a:rPr>
              <a:t> </a:t>
            </a:r>
            <a:r>
              <a:rPr lang="en-GB">
                <a:solidFill>
                  <a:srgbClr val="002060"/>
                </a:solidFill>
              </a:rPr>
              <a:t>between contracts and </a:t>
            </a:r>
            <a:r>
              <a:rPr lang="en-GB" b="1">
                <a:solidFill>
                  <a:srgbClr val="0090BF"/>
                </a:solidFill>
              </a:rPr>
              <a:t>national energy transition commitments </a:t>
            </a:r>
          </a:p>
          <a:p>
            <a:pPr marL="0" indent="0">
              <a:buNone/>
            </a:pPr>
            <a:endParaRPr lang="en-GB" b="1">
              <a:latin typeface="Franklin Gothic Medium"/>
            </a:endParaRPr>
          </a:p>
          <a:p>
            <a:pPr marL="0" indent="0">
              <a:buNone/>
            </a:pPr>
            <a:endParaRPr lang="en-GB" b="1">
              <a:latin typeface="Franklin Gothic Medium"/>
            </a:endParaRPr>
          </a:p>
          <a:p>
            <a:pPr marL="0" indent="0">
              <a:buNone/>
            </a:pPr>
            <a:endParaRPr lang="en-GB" b="1">
              <a:latin typeface="Franklin Gothic Medium"/>
            </a:endParaRPr>
          </a:p>
          <a:p>
            <a:pPr marL="0" indent="0">
              <a:buNone/>
            </a:pPr>
            <a:r>
              <a:rPr lang="en-NO" b="1">
                <a:latin typeface="Franklin Gothic Medium"/>
              </a:rPr>
              <a:t>Summary</a:t>
            </a:r>
            <a:endParaRPr lang="en-GB" b="1">
              <a:latin typeface="Franklin Gothic Medium"/>
            </a:endParaRPr>
          </a:p>
          <a:p>
            <a:pPr marL="0" indent="0">
              <a:buNone/>
            </a:pPr>
            <a:r>
              <a:rPr lang="en-GB"/>
              <a:t>Encouraged disclosures: </a:t>
            </a:r>
          </a:p>
          <a:p>
            <a:pPr>
              <a:buFont typeface="Wingdings" pitchFamily="2" charset="2"/>
              <a:buChar char="§"/>
            </a:pPr>
            <a:r>
              <a:rPr lang="en-GB" sz="1200"/>
              <a:t>Material </a:t>
            </a:r>
            <a:r>
              <a:rPr lang="en-GB" sz="1200" b="1">
                <a:solidFill>
                  <a:srgbClr val="0090BF"/>
                </a:solidFill>
              </a:rPr>
              <a:t>exploration contracts </a:t>
            </a:r>
          </a:p>
          <a:p>
            <a:pPr>
              <a:buFont typeface="Wingdings" pitchFamily="2" charset="2"/>
              <a:buChar char="§"/>
            </a:pPr>
            <a:r>
              <a:rPr lang="en-GB" sz="1200"/>
              <a:t>Terms of </a:t>
            </a:r>
            <a:r>
              <a:rPr lang="en-GB" sz="1200" b="1">
                <a:solidFill>
                  <a:srgbClr val="0090BF"/>
                </a:solidFill>
              </a:rPr>
              <a:t>sale of state’s share </a:t>
            </a:r>
            <a:r>
              <a:rPr lang="en-GB" sz="1200"/>
              <a:t>of production or other </a:t>
            </a:r>
            <a:r>
              <a:rPr lang="en-GB" sz="1200" b="1">
                <a:solidFill>
                  <a:srgbClr val="0090BF"/>
                </a:solidFill>
              </a:rPr>
              <a:t>in-kind revenues</a:t>
            </a:r>
          </a:p>
          <a:p>
            <a:pPr>
              <a:buClr>
                <a:srgbClr val="002157"/>
              </a:buClr>
              <a:buFont typeface="Wingdings" pitchFamily="2" charset="2"/>
              <a:buChar char="§"/>
            </a:pPr>
            <a:r>
              <a:rPr lang="en-GB" sz="1200" b="1">
                <a:solidFill>
                  <a:srgbClr val="0090BF"/>
                </a:solidFill>
              </a:rPr>
              <a:t>Infrastructure and barter provisions </a:t>
            </a:r>
            <a:r>
              <a:rPr lang="en-GB" sz="1200"/>
              <a:t>in contracts (including resource-backed </a:t>
            </a:r>
            <a:br>
              <a:rPr lang="en-GB" sz="1200"/>
            </a:br>
            <a:r>
              <a:rPr lang="en-GB" sz="1200"/>
              <a:t>loans)</a:t>
            </a:r>
          </a:p>
          <a:p>
            <a:pPr marL="0" indent="0">
              <a:buNone/>
            </a:pPr>
            <a:r>
              <a:rPr lang="en-GB"/>
              <a:t>Expected disclosures: </a:t>
            </a:r>
          </a:p>
          <a:p>
            <a:pPr>
              <a:buFont typeface="Wingdings" pitchFamily="2" charset="2"/>
              <a:buChar char="§"/>
            </a:pPr>
            <a:r>
              <a:rPr lang="en-GB" sz="1200"/>
              <a:t>Agreements mandating </a:t>
            </a:r>
            <a:r>
              <a:rPr lang="en-GB" sz="1200" b="1">
                <a:solidFill>
                  <a:srgbClr val="0090BF"/>
                </a:solidFill>
              </a:rPr>
              <a:t>social and environmental payments</a:t>
            </a:r>
            <a:endParaRPr lang="en-GB" sz="1200"/>
          </a:p>
          <a:p>
            <a:pPr marL="0" indent="0">
              <a:buNone/>
            </a:pPr>
            <a:endParaRPr lang="en-NO"/>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1"/>
              <a:t>Understand the </a:t>
            </a:r>
            <a:r>
              <a:rPr lang="en-GB" b="0" i="1">
                <a:solidFill>
                  <a:srgbClr val="0090BF"/>
                </a:solidFill>
              </a:rPr>
              <a:t>legal</a:t>
            </a:r>
            <a:r>
              <a:rPr lang="en-GB" b="0" i="1"/>
              <a:t> and </a:t>
            </a:r>
            <a:r>
              <a:rPr lang="en-GB" b="0" i="1">
                <a:solidFill>
                  <a:srgbClr val="0090BF"/>
                </a:solidFill>
              </a:rPr>
              <a:t>institutional</a:t>
            </a:r>
            <a:r>
              <a:rPr lang="en-GB" b="0" i="1"/>
              <a:t> framework to </a:t>
            </a:r>
            <a:r>
              <a:rPr lang="en-GB" b="0" i="1">
                <a:solidFill>
                  <a:srgbClr val="0090BF"/>
                </a:solidFill>
              </a:rPr>
              <a:t>fight corruption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a:solidFill>
                  <a:srgbClr val="374151"/>
                </a:solidFill>
                <a:effectLst/>
                <a:latin typeface="Söhne"/>
              </a:rPr>
              <a:t>EITI reports can provide comprehensive data on laws, regulations and institutional mandate to address corruption in the extractive industry. By analysing this information, stakeholders can assess the effectiveness of existing legal and institutional frameworks in curbing corruption.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i="1">
              <a:effectLst/>
              <a:latin typeface="Franklin Gothic Book" panose="020B05030201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i="1">
                <a:effectLst/>
                <a:latin typeface="Franklin Gothic Book" panose="020B0503020102020204" pitchFamily="34" charset="0"/>
                <a:ea typeface="Cambria" panose="02040503050406030204" pitchFamily="18" charset="0"/>
                <a:cs typeface="Arial" panose="020B0604020202020204" pitchFamily="34" charset="0"/>
              </a:rPr>
              <a:t>Promoting accountable license and contract awards</a:t>
            </a:r>
            <a:r>
              <a:rPr lang="en-GB" sz="1200" b="1">
                <a:effectLst/>
                <a:latin typeface="Franklin Gothic Book" panose="020B0503020102020204" pitchFamily="34" charset="0"/>
                <a:ea typeface="Cambria" panose="02040503050406030204" pitchFamily="18" charset="0"/>
                <a:cs typeface="Arial" panose="020B0604020202020204" pitchFamily="34" charset="0"/>
              </a:rPr>
              <a:t> </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License and contract awards are often susceptible to corruption. This challenge is particularly apparent in the transition minerals sector where growing demand can drive an uptick in investments. EITI disclosures play a role in mitigating these risks by strengthening transparency on license and contract awards. </a:t>
            </a:r>
          </a:p>
          <a:p>
            <a:pPr marL="171450" marR="0" lvl="0" indent="-171450" algn="l" defTabSz="914400" rtl="0" eaLnBrk="1" fontAlgn="auto" latinLnBrk="0" hangingPunct="1">
              <a:lnSpc>
                <a:spcPct val="100000"/>
              </a:lnSpc>
              <a:spcBef>
                <a:spcPts val="1200"/>
              </a:spcBef>
              <a:spcAft>
                <a:spcPts val="1200"/>
              </a:spcAft>
              <a:buClrTx/>
              <a:buSzTx/>
              <a:buFontTx/>
              <a:buChar char="-"/>
              <a:tabLst/>
              <a:defRPr/>
            </a:pPr>
            <a:r>
              <a:rPr lang="en-GB" b="0" i="0">
                <a:solidFill>
                  <a:srgbClr val="374151"/>
                </a:solidFill>
                <a:effectLst/>
                <a:latin typeface="Söhne"/>
              </a:rPr>
              <a:t>EITI reports include information on license allocations, detailing who holds the rights to exploit natural resources. Stakeholders can scrutinise this data to identify any lack of transparency or fairness in the license allocation process. </a:t>
            </a:r>
          </a:p>
          <a:p>
            <a:pPr marL="171450" marR="0" lvl="0" indent="-171450" algn="l" defTabSz="914400" rtl="0" eaLnBrk="1" fontAlgn="auto" latinLnBrk="0" hangingPunct="1">
              <a:lnSpc>
                <a:spcPct val="100000"/>
              </a:lnSpc>
              <a:spcBef>
                <a:spcPts val="1200"/>
              </a:spcBef>
              <a:spcAft>
                <a:spcPts val="1200"/>
              </a:spcAft>
              <a:buClrTx/>
              <a:buSzTx/>
              <a:buFontTx/>
              <a:buChar char="-"/>
              <a:tabLst/>
              <a:defRPr/>
            </a:pPr>
            <a:r>
              <a:rPr lang="en-GB" b="0" i="0">
                <a:solidFill>
                  <a:srgbClr val="374151"/>
                </a:solidFill>
                <a:effectLst/>
                <a:latin typeface="Söhne"/>
              </a:rPr>
              <a:t>The information disclosed by the EITI helps in detecting vulnerabilities, such as non-competitive bidding or favouritism, that could lead to corruption in the allocation of resource licenses.</a:t>
            </a: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Disclosures related to award criteria and processes can enable stakeholders to understand whether decision-making is transparent and competitive. </a:t>
            </a:r>
            <a:endParaRPr lang="en-GB" sz="100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i="1">
              <a:effectLst/>
              <a:latin typeface="Franklin Gothic Book" panose="020B05030201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i="1">
                <a:effectLst/>
                <a:latin typeface="Franklin Gothic Book" panose="020B0503020102020204" pitchFamily="34" charset="0"/>
                <a:ea typeface="Cambria" panose="02040503050406030204" pitchFamily="18" charset="0"/>
                <a:cs typeface="Arial" panose="020B0604020202020204" pitchFamily="34" charset="0"/>
              </a:rPr>
              <a:t>Strengthening SOE governance</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A significant proportion of recent corruption cases in the oil, gas and mining sectors have involved SOEs. As SOEs pursue new business opportunities in the context of the energy transition, corruption risk may surface in areas such as the use of agents and intermediaries, supplier and contractor selection, and commodity trading. </a:t>
            </a: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EITI disclosures can help to strengthen SOE governance. </a:t>
            </a:r>
          </a:p>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6</a:t>
            </a:fld>
            <a:endParaRPr lang="nb-NO"/>
          </a:p>
        </p:txBody>
      </p:sp>
    </p:spTree>
    <p:extLst>
      <p:ext uri="{BB962C8B-B14F-4D97-AF65-F5344CB8AC3E}">
        <p14:creationId xmlns:p14="http://schemas.microsoft.com/office/powerpoint/2010/main" val="1047026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a:solidFill>
                  <a:schemeClr val="tx1"/>
                </a:solidFill>
              </a:rPr>
              <a:t>Scope of the requirement:</a:t>
            </a:r>
            <a:endParaRPr lang="nb-NO" sz="1200">
              <a:solidFill>
                <a:schemeClr val="tx1"/>
              </a:solidFill>
            </a:endParaRPr>
          </a:p>
          <a:p>
            <a:pPr marL="0" indent="0">
              <a:buNone/>
            </a:pPr>
            <a:r>
              <a:rPr lang="nb-NO" sz="1200" i="1" err="1"/>
              <a:t>Requirement</a:t>
            </a:r>
            <a:r>
              <a:rPr lang="nb-NO" sz="1200" i="1"/>
              <a:t> 2.4.d– </a:t>
            </a:r>
            <a:r>
              <a:rPr lang="nb-NO" sz="1200" i="1" err="1"/>
              <a:t>contracts</a:t>
            </a:r>
            <a:r>
              <a:rPr lang="nb-NO" sz="1200" i="1"/>
              <a:t>/2.4a- </a:t>
            </a:r>
            <a:r>
              <a:rPr lang="nb-NO" sz="1200" i="1" err="1"/>
              <a:t>licenses</a:t>
            </a:r>
            <a:endParaRPr lang="nb-NO" sz="1200" i="1"/>
          </a:p>
          <a:p>
            <a:pPr marL="342900" indent="-342900">
              <a:buFont typeface="Arial" panose="020B0604020202020204" pitchFamily="34" charset="0"/>
              <a:buChar char="•"/>
            </a:pPr>
            <a:r>
              <a:rPr lang="en-GB" sz="1200" i="1"/>
              <a:t>The full text of any contract, concession, production-sharing agreement or other agreement granted by, or entered into by, the government </a:t>
            </a:r>
            <a:r>
              <a:rPr lang="en-GB" sz="1200" b="1" i="1"/>
              <a:t>which provides the terms attached </a:t>
            </a:r>
            <a:r>
              <a:rPr lang="en-GB" sz="1200" i="1"/>
              <a:t>to the exploitation of oil gas and mineral resources.</a:t>
            </a:r>
          </a:p>
          <a:p>
            <a:pPr marL="342900" indent="-342900">
              <a:buFont typeface="Arial" panose="020B0604020202020204" pitchFamily="34" charset="0"/>
              <a:buChar char="•"/>
            </a:pPr>
            <a:r>
              <a:rPr lang="en-GB" sz="1200" i="1"/>
              <a:t> full annex, addendum or rider </a:t>
            </a:r>
          </a:p>
          <a:p>
            <a:pPr marL="342900" indent="-342900">
              <a:buFont typeface="Arial" panose="020B0604020202020204" pitchFamily="34" charset="0"/>
              <a:buChar char="•"/>
            </a:pPr>
            <a:r>
              <a:rPr lang="en-GB" sz="1200" i="1"/>
              <a:t> full text of any alteration </a:t>
            </a:r>
          </a:p>
          <a:p>
            <a:endParaRPr lang="nb-NO"/>
          </a:p>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10</a:t>
            </a:fld>
            <a:endParaRPr lang="nb-NO"/>
          </a:p>
        </p:txBody>
      </p:sp>
    </p:spTree>
    <p:extLst>
      <p:ext uri="{BB962C8B-B14F-4D97-AF65-F5344CB8AC3E}">
        <p14:creationId xmlns:p14="http://schemas.microsoft.com/office/powerpoint/2010/main" val="3074403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11</a:t>
            </a:fld>
            <a:endParaRPr lang="nb-NO"/>
          </a:p>
        </p:txBody>
      </p:sp>
    </p:spTree>
    <p:extLst>
      <p:ext uri="{BB962C8B-B14F-4D97-AF65-F5344CB8AC3E}">
        <p14:creationId xmlns:p14="http://schemas.microsoft.com/office/powerpoint/2010/main" val="3669458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nb-NO"/>
          </a:p>
          <a:p>
            <a:pPr marL="0" indent="0">
              <a:buNone/>
            </a:pPr>
            <a:endParaRPr lang="nb-NO"/>
          </a:p>
          <a:p>
            <a:pPr marL="0" indent="0">
              <a:buNone/>
            </a:pPr>
            <a:r>
              <a:rPr lang="nb-NO" err="1"/>
              <a:t>Issue</a:t>
            </a:r>
            <a:r>
              <a:rPr lang="nb-NO"/>
              <a:t>:</a:t>
            </a:r>
          </a:p>
          <a:p>
            <a:pPr marL="0" indent="0">
              <a:buNone/>
            </a:pPr>
            <a:r>
              <a:rPr lang="nb-NO" sz="1200" err="1"/>
              <a:t>Does</a:t>
            </a:r>
            <a:r>
              <a:rPr lang="nb-NO" sz="1200"/>
              <a:t> </a:t>
            </a:r>
            <a:r>
              <a:rPr lang="nb-NO" sz="1200" err="1"/>
              <a:t>amendment</a:t>
            </a:r>
            <a:r>
              <a:rPr lang="nb-NO" sz="1200"/>
              <a:t> trigger </a:t>
            </a:r>
            <a:r>
              <a:rPr lang="nb-NO" sz="1200" err="1"/>
              <a:t>disclosure</a:t>
            </a:r>
            <a:r>
              <a:rPr lang="nb-NO" sz="1200"/>
              <a:t> </a:t>
            </a:r>
            <a:r>
              <a:rPr lang="nb-NO" sz="1200" err="1"/>
              <a:t>even</a:t>
            </a:r>
            <a:r>
              <a:rPr lang="nb-NO" sz="1200"/>
              <a:t> </a:t>
            </a:r>
            <a:r>
              <a:rPr lang="nb-NO" sz="1200" err="1"/>
              <a:t>of</a:t>
            </a:r>
            <a:r>
              <a:rPr lang="nb-NO" sz="1200"/>
              <a:t> </a:t>
            </a:r>
            <a:r>
              <a:rPr lang="nb-NO" sz="1200" err="1"/>
              <a:t>contracts</a:t>
            </a:r>
            <a:r>
              <a:rPr lang="nb-NO" sz="1200"/>
              <a:t> </a:t>
            </a:r>
            <a:r>
              <a:rPr lang="nb-NO" sz="1200" err="1"/>
              <a:t>executed</a:t>
            </a:r>
            <a:r>
              <a:rPr lang="nb-NO" sz="1200"/>
              <a:t> </a:t>
            </a:r>
            <a:r>
              <a:rPr lang="nb-NO" sz="1200" err="1"/>
              <a:t>before</a:t>
            </a:r>
            <a:r>
              <a:rPr lang="nb-NO" sz="1200"/>
              <a:t> 1 </a:t>
            </a:r>
            <a:r>
              <a:rPr lang="nb-NO" sz="1200" err="1"/>
              <a:t>January</a:t>
            </a:r>
            <a:r>
              <a:rPr lang="nb-NO" sz="1200"/>
              <a:t> 2021? </a:t>
            </a:r>
          </a:p>
          <a:p>
            <a:pPr marL="287655" indent="-287655"/>
            <a:r>
              <a:rPr lang="nb-NO" sz="1200" err="1">
                <a:solidFill>
                  <a:srgbClr val="FF0000"/>
                </a:solidFill>
              </a:rPr>
              <a:t>Amendment</a:t>
            </a:r>
            <a:r>
              <a:rPr lang="nb-NO" sz="1200">
                <a:solidFill>
                  <a:srgbClr val="FF0000"/>
                </a:solidFill>
              </a:rPr>
              <a:t> triggers </a:t>
            </a:r>
            <a:r>
              <a:rPr lang="nb-NO" sz="1200" err="1">
                <a:solidFill>
                  <a:srgbClr val="FF0000"/>
                </a:solidFill>
              </a:rPr>
              <a:t>disclosure</a:t>
            </a:r>
            <a:r>
              <a:rPr lang="nb-NO" sz="1200">
                <a:solidFill>
                  <a:srgbClr val="FF0000"/>
                </a:solidFill>
              </a:rPr>
              <a:t> </a:t>
            </a:r>
            <a:r>
              <a:rPr lang="nb-NO" sz="1200" err="1">
                <a:solidFill>
                  <a:srgbClr val="FF0000"/>
                </a:solidFill>
              </a:rPr>
              <a:t>of</a:t>
            </a:r>
            <a:r>
              <a:rPr lang="nb-NO" sz="1200">
                <a:solidFill>
                  <a:srgbClr val="FF0000"/>
                </a:solidFill>
              </a:rPr>
              <a:t> </a:t>
            </a:r>
            <a:r>
              <a:rPr lang="nb-NO" sz="1200" err="1">
                <a:solidFill>
                  <a:srgbClr val="FF0000"/>
                </a:solidFill>
              </a:rPr>
              <a:t>contracts</a:t>
            </a:r>
            <a:r>
              <a:rPr lang="nb-NO" sz="1200">
                <a:solidFill>
                  <a:srgbClr val="FF0000"/>
                </a:solidFill>
              </a:rPr>
              <a:t> </a:t>
            </a:r>
            <a:r>
              <a:rPr lang="nb-NO" sz="1200" err="1">
                <a:solidFill>
                  <a:srgbClr val="FF0000"/>
                </a:solidFill>
              </a:rPr>
              <a:t>even</a:t>
            </a:r>
            <a:r>
              <a:rPr lang="nb-NO" sz="1200">
                <a:solidFill>
                  <a:srgbClr val="FF0000"/>
                </a:solidFill>
              </a:rPr>
              <a:t> </a:t>
            </a:r>
            <a:r>
              <a:rPr lang="nb-NO" sz="1200" err="1">
                <a:solidFill>
                  <a:srgbClr val="FF0000"/>
                </a:solidFill>
              </a:rPr>
              <a:t>if</a:t>
            </a:r>
            <a:r>
              <a:rPr lang="nb-NO" sz="1200">
                <a:solidFill>
                  <a:srgbClr val="FF0000"/>
                </a:solidFill>
              </a:rPr>
              <a:t> </a:t>
            </a:r>
            <a:r>
              <a:rPr lang="nb-NO" sz="1200" err="1">
                <a:solidFill>
                  <a:srgbClr val="FF0000"/>
                </a:solidFill>
              </a:rPr>
              <a:t>they</a:t>
            </a:r>
            <a:r>
              <a:rPr lang="nb-NO" sz="1200">
                <a:solidFill>
                  <a:srgbClr val="FF0000"/>
                </a:solidFill>
              </a:rPr>
              <a:t> </a:t>
            </a:r>
            <a:r>
              <a:rPr lang="nb-NO" sz="1200" err="1">
                <a:solidFill>
                  <a:srgbClr val="FF0000"/>
                </a:solidFill>
              </a:rPr>
              <a:t>are</a:t>
            </a:r>
            <a:r>
              <a:rPr lang="nb-NO" sz="1200">
                <a:solidFill>
                  <a:srgbClr val="FF0000"/>
                </a:solidFill>
              </a:rPr>
              <a:t> </a:t>
            </a:r>
            <a:r>
              <a:rPr lang="nb-NO" sz="1200" err="1">
                <a:solidFill>
                  <a:srgbClr val="FF0000"/>
                </a:solidFill>
              </a:rPr>
              <a:t>executed</a:t>
            </a:r>
            <a:r>
              <a:rPr lang="nb-NO" sz="1200">
                <a:solidFill>
                  <a:srgbClr val="FF0000"/>
                </a:solidFill>
              </a:rPr>
              <a:t> </a:t>
            </a:r>
            <a:r>
              <a:rPr lang="nb-NO" sz="1200" err="1">
                <a:solidFill>
                  <a:srgbClr val="FF0000"/>
                </a:solidFill>
              </a:rPr>
              <a:t>before</a:t>
            </a:r>
            <a:r>
              <a:rPr lang="nb-NO" sz="1200">
                <a:solidFill>
                  <a:srgbClr val="FF0000"/>
                </a:solidFill>
              </a:rPr>
              <a:t> 1 </a:t>
            </a:r>
            <a:r>
              <a:rPr lang="nb-NO" sz="1200" err="1">
                <a:solidFill>
                  <a:srgbClr val="FF0000"/>
                </a:solidFill>
              </a:rPr>
              <a:t>January</a:t>
            </a:r>
            <a:r>
              <a:rPr lang="nb-NO" sz="1200">
                <a:solidFill>
                  <a:srgbClr val="FF0000"/>
                </a:solidFill>
              </a:rPr>
              <a:t> 2021. </a:t>
            </a:r>
          </a:p>
          <a:p>
            <a:pPr marL="287655" indent="-287655"/>
            <a:r>
              <a:rPr lang="en-US" sz="1200">
                <a:solidFill>
                  <a:srgbClr val="FF0000"/>
                </a:solidFill>
              </a:rPr>
              <a:t>Full disclosure of the original contract that is being amended is required, including previous amendments.</a:t>
            </a:r>
          </a:p>
          <a:p>
            <a:pPr marL="287655" indent="-287655"/>
            <a:r>
              <a:rPr lang="en-US" sz="1200">
                <a:solidFill>
                  <a:srgbClr val="FF0000"/>
                </a:solidFill>
              </a:rPr>
              <a:t> If there are concerns about disclosing terms from previous versions of the contract that are no longer active, the parties could opt to restate the terms in an updated version of the contract</a:t>
            </a:r>
          </a:p>
          <a:p>
            <a:pPr marL="287655" indent="-287655"/>
            <a:r>
              <a:rPr lang="en-US" sz="1200">
                <a:solidFill>
                  <a:srgbClr val="FF0000"/>
                </a:solidFill>
              </a:rPr>
              <a:t>If disclosure of full contracts would entail disclosure of confidential provisions entered into before 1 January 2021, MSGs could ask the parties to the contract to execute waivers on confidentiality</a:t>
            </a:r>
            <a:endParaRPr lang="nb-NO" sz="1200">
              <a:solidFill>
                <a:srgbClr val="FF0000"/>
              </a:solidFill>
            </a:endParaRPr>
          </a:p>
          <a:p>
            <a:pPr marL="287655" indent="-287655"/>
            <a:endParaRPr lang="nb-NO"/>
          </a:p>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13</a:t>
            </a:fld>
            <a:endParaRPr lang="nb-NO"/>
          </a:p>
        </p:txBody>
      </p:sp>
    </p:spTree>
    <p:extLst>
      <p:ext uri="{BB962C8B-B14F-4D97-AF65-F5344CB8AC3E}">
        <p14:creationId xmlns:p14="http://schemas.microsoft.com/office/powerpoint/2010/main" val="3374037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challenges above are from the findings of the 2022. The challenges remained the same based on the 2020 stocktake findings</a:t>
            </a:r>
          </a:p>
          <a:p>
            <a:endParaRPr lang="en-GB"/>
          </a:p>
          <a:p>
            <a:r>
              <a:rPr lang="en-GB"/>
              <a:t>2024 stocktake to commence in June </a:t>
            </a:r>
          </a:p>
          <a:p>
            <a:pPr marL="0" indent="0">
              <a:buFont typeface="Arial" panose="020B0604020202020204" pitchFamily="34" charset="0"/>
              <a:buNone/>
            </a:pPr>
            <a:endParaRPr lang="en-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15</a:t>
            </a:fld>
            <a:endParaRPr lang="nb-NO"/>
          </a:p>
        </p:txBody>
      </p:sp>
    </p:spTree>
    <p:extLst>
      <p:ext uri="{BB962C8B-B14F-4D97-AF65-F5344CB8AC3E}">
        <p14:creationId xmlns:p14="http://schemas.microsoft.com/office/powerpoint/2010/main" val="41641718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1">
    <p:bg>
      <p:bgPr>
        <a:solidFill>
          <a:srgbClr val="FAEDBC">
            <a:alpha val="9804"/>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03F0F2-071C-84FB-04B9-CB0477BF93A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756236" y="-1"/>
            <a:ext cx="10287001" cy="6858001"/>
          </a:xfrm>
          <a:prstGeom prst="rect">
            <a:avLst/>
          </a:prstGeom>
        </p:spPr>
      </p:pic>
      <p:sp>
        <p:nvSpPr>
          <p:cNvPr id="2" name="Rectangle 1">
            <a:extLst>
              <a:ext uri="{FF2B5EF4-FFF2-40B4-BE49-F238E27FC236}">
                <a16:creationId xmlns:a16="http://schemas.microsoft.com/office/drawing/2014/main" id="{B270B929-9328-914C-BFEB-1BA8D78F10B4}"/>
              </a:ext>
            </a:extLst>
          </p:cNvPr>
          <p:cNvSpPr/>
          <p:nvPr userDrawn="1"/>
        </p:nvSpPr>
        <p:spPr>
          <a:xfrm>
            <a:off x="-3261" y="0"/>
            <a:ext cx="12192000" cy="6858000"/>
          </a:xfrm>
          <a:prstGeom prst="rect">
            <a:avLst/>
          </a:prstGeom>
          <a:gradFill>
            <a:gsLst>
              <a:gs pos="0">
                <a:srgbClr val="1BC2EE">
                  <a:alpha val="84551"/>
                </a:srgbClr>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Subtitle 2">
            <a:extLst>
              <a:ext uri="{FF2B5EF4-FFF2-40B4-BE49-F238E27FC236}">
                <a16:creationId xmlns:a16="http://schemas.microsoft.com/office/drawing/2014/main" id="{6CE0DCDA-C0F7-D54F-AF4E-9DA03B4CC237}"/>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6" name="Plassholder for tekst 8">
            <a:extLst>
              <a:ext uri="{FF2B5EF4-FFF2-40B4-BE49-F238E27FC236}">
                <a16:creationId xmlns:a16="http://schemas.microsoft.com/office/drawing/2014/main" id="{A60C8AA2-1499-8444-9FA4-1DFFBBDF809F}"/>
              </a:ext>
            </a:extLst>
          </p:cNvPr>
          <p:cNvSpPr>
            <a:spLocks noGrp="1"/>
          </p:cNvSpPr>
          <p:nvPr>
            <p:ph type="body" sz="quarter" idx="13"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Title here</a:t>
            </a:r>
          </a:p>
        </p:txBody>
      </p:sp>
      <p:pic>
        <p:nvPicPr>
          <p:cNvPr id="17" name="Picture 16">
            <a:extLst>
              <a:ext uri="{FF2B5EF4-FFF2-40B4-BE49-F238E27FC236}">
                <a16:creationId xmlns:a16="http://schemas.microsoft.com/office/drawing/2014/main" id="{23318D56-2F65-2345-986D-6A6A6434642B}"/>
              </a:ext>
            </a:extLst>
          </p:cNvPr>
          <p:cNvPicPr>
            <a:picLocks noChangeAspect="1"/>
          </p:cNvPicPr>
          <p:nvPr userDrawn="1"/>
        </p:nvPicPr>
        <p:blipFill>
          <a:blip r:embed="rId3"/>
          <a:stretch>
            <a:fillRect/>
          </a:stretch>
        </p:blipFill>
        <p:spPr>
          <a:xfrm>
            <a:off x="643435" y="5825339"/>
            <a:ext cx="1495765" cy="673730"/>
          </a:xfrm>
          <a:prstGeom prst="rect">
            <a:avLst/>
          </a:prstGeom>
        </p:spPr>
      </p:pic>
      <p:sp>
        <p:nvSpPr>
          <p:cNvPr id="20" name="Rectangle 19">
            <a:extLst>
              <a:ext uri="{FF2B5EF4-FFF2-40B4-BE49-F238E27FC236}">
                <a16:creationId xmlns:a16="http://schemas.microsoft.com/office/drawing/2014/main" id="{53A550BA-8BB3-0B42-A64B-40FACC84A7ED}"/>
              </a:ext>
            </a:extLst>
          </p:cNvPr>
          <p:cNvSpPr/>
          <p:nvPr userDrawn="1"/>
        </p:nvSpPr>
        <p:spPr>
          <a:xfrm>
            <a:off x="3261"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ctangle 20">
            <a:extLst>
              <a:ext uri="{FF2B5EF4-FFF2-40B4-BE49-F238E27FC236}">
                <a16:creationId xmlns:a16="http://schemas.microsoft.com/office/drawing/2014/main" id="{B4D7E56E-AC71-8A46-B53B-A5A57D0F79E5}"/>
              </a:ext>
            </a:extLst>
          </p:cNvPr>
          <p:cNvSpPr/>
          <p:nvPr userDrawn="1"/>
        </p:nvSpPr>
        <p:spPr>
          <a:xfrm>
            <a:off x="348427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848D247A-8C6F-0345-88AD-11EBA9482B87}"/>
              </a:ext>
            </a:extLst>
          </p:cNvPr>
          <p:cNvSpPr/>
          <p:nvPr userDrawn="1"/>
        </p:nvSpPr>
        <p:spPr>
          <a:xfrm>
            <a:off x="7252920"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Rectangle 22">
            <a:extLst>
              <a:ext uri="{FF2B5EF4-FFF2-40B4-BE49-F238E27FC236}">
                <a16:creationId xmlns:a16="http://schemas.microsoft.com/office/drawing/2014/main" id="{63B7248B-D2AB-ED4D-8101-FF105C167BE7}"/>
              </a:ext>
            </a:extLst>
          </p:cNvPr>
          <p:cNvSpPr/>
          <p:nvPr userDrawn="1"/>
        </p:nvSpPr>
        <p:spPr>
          <a:xfrm>
            <a:off x="11870888"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TextBox 23">
            <a:extLst>
              <a:ext uri="{FF2B5EF4-FFF2-40B4-BE49-F238E27FC236}">
                <a16:creationId xmlns:a16="http://schemas.microsoft.com/office/drawing/2014/main" id="{5955B5D0-FBF1-164D-8B43-EE8BE2276F5F}"/>
              </a:ext>
            </a:extLst>
          </p:cNvPr>
          <p:cNvSpPr txBox="1"/>
          <p:nvPr userDrawn="1"/>
        </p:nvSpPr>
        <p:spPr>
          <a:xfrm>
            <a:off x="6572528" y="5808678"/>
            <a:ext cx="4976037" cy="707886"/>
          </a:xfrm>
          <a:prstGeom prst="rect">
            <a:avLst/>
          </a:prstGeom>
          <a:noFill/>
        </p:spPr>
        <p:txBody>
          <a:bodyPr wrap="square" rtlCol="0">
            <a:spAutoFit/>
          </a:bodyPr>
          <a:lstStyle/>
          <a:p>
            <a:pPr algn="r"/>
            <a:r>
              <a:rPr lang="en-GB" sz="2000" b="0" i="0" kern="1200" noProof="0">
                <a:solidFill>
                  <a:srgbClr val="FFFFFF"/>
                </a:solidFill>
                <a:effectLst/>
                <a:latin typeface="+mj-lt"/>
                <a:ea typeface="+mn-ea"/>
                <a:cs typeface="+mn-cs"/>
              </a:rPr>
              <a:t>The global standard for the good governance of oil, gas and mineral resources.</a:t>
            </a:r>
            <a:endParaRPr lang="en-GB" sz="2000" b="0" i="0" noProof="0">
              <a:solidFill>
                <a:srgbClr val="FFFFFF"/>
              </a:solidFill>
              <a:latin typeface="+mj-lt"/>
            </a:endParaRPr>
          </a:p>
        </p:txBody>
      </p:sp>
    </p:spTree>
    <p:extLst>
      <p:ext uri="{BB962C8B-B14F-4D97-AF65-F5344CB8AC3E}">
        <p14:creationId xmlns:p14="http://schemas.microsoft.com/office/powerpoint/2010/main" val="3224322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tel og 2-spalte innhold">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1" y="2019792"/>
            <a:ext cx="5349279" cy="3581400"/>
          </a:xfrm>
        </p:spPr>
        <p:txBody>
          <a:bodyPr/>
          <a:lstStyle/>
          <a:p>
            <a:pPr lvl="0"/>
            <a:r>
              <a:rPr lang="en-GB"/>
              <a:t>Click to edit Master text styles</a:t>
            </a:r>
          </a:p>
        </p:txBody>
      </p:sp>
      <p:sp>
        <p:nvSpPr>
          <p:cNvPr id="22" name="Date Placeholder 3">
            <a:extLst>
              <a:ext uri="{FF2B5EF4-FFF2-40B4-BE49-F238E27FC236}">
                <a16:creationId xmlns:a16="http://schemas.microsoft.com/office/drawing/2014/main" id="{78B4D6C5-9BF0-5A49-9693-24A369DB7785}"/>
              </a:ext>
            </a:extLst>
          </p:cNvPr>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6/4/24</a:t>
            </a:fld>
            <a:endParaRPr lang="en-US"/>
          </a:p>
        </p:txBody>
      </p:sp>
      <p:sp>
        <p:nvSpPr>
          <p:cNvPr id="23" name="Footer Placeholder 4">
            <a:extLst>
              <a:ext uri="{FF2B5EF4-FFF2-40B4-BE49-F238E27FC236}">
                <a16:creationId xmlns:a16="http://schemas.microsoft.com/office/drawing/2014/main" id="{2A686105-7BC9-224A-B16E-B13F4BA9A2C6}"/>
              </a:ext>
            </a:extLst>
          </p:cNvPr>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a:p>
        </p:txBody>
      </p:sp>
      <p:sp>
        <p:nvSpPr>
          <p:cNvPr id="24" name="Slide Number Placeholder 5">
            <a:extLst>
              <a:ext uri="{FF2B5EF4-FFF2-40B4-BE49-F238E27FC236}">
                <a16:creationId xmlns:a16="http://schemas.microsoft.com/office/drawing/2014/main" id="{CCD24B93-4D97-C146-8244-BF6FA5ECAF9B}"/>
              </a:ext>
            </a:extLst>
          </p:cNvPr>
          <p:cNvSpPr>
            <a:spLocks noGrp="1"/>
          </p:cNvSpPr>
          <p:nvPr>
            <p:ph type="sldNum" sz="quarter" idx="4"/>
          </p:nvPr>
        </p:nvSpPr>
        <p:spPr>
          <a:xfrm>
            <a:off x="9928758" y="6453386"/>
            <a:ext cx="1596292" cy="404614"/>
          </a:xfrm>
          <a:prstGeom prst="rect">
            <a:avLst/>
          </a:prstGeom>
        </p:spPr>
        <p:txBody>
          <a:bodyPr vert="horz" lIns="91440" tIns="45720" rIns="91440" bIns="45720" rtlCol="0" anchor="ctr"/>
          <a:lstStyle>
            <a:lvl1pPr algn="r">
              <a:defRPr sz="1000" baseline="0">
                <a:solidFill>
                  <a:srgbClr val="132856"/>
                </a:solidFill>
                <a:latin typeface="+mn-lt"/>
              </a:defRPr>
            </a:lvl1pPr>
          </a:lstStyle>
          <a:p>
            <a:fld id="{69E57DC2-970A-4B3E-BB1C-7A09969E49DF}" type="slidenum">
              <a:rPr lang="en-US" smtClean="0"/>
              <a:pPr/>
              <a:t>‹#›</a:t>
            </a:fld>
            <a:endParaRPr lang="en-US"/>
          </a:p>
        </p:txBody>
      </p:sp>
      <p:sp>
        <p:nvSpPr>
          <p:cNvPr id="12" name="Content Placeholder 2">
            <a:extLst>
              <a:ext uri="{FF2B5EF4-FFF2-40B4-BE49-F238E27FC236}">
                <a16:creationId xmlns:a16="http://schemas.microsoft.com/office/drawing/2014/main" id="{5BF9C66D-8089-0746-B8A4-495F8E5FB85B}"/>
              </a:ext>
            </a:extLst>
          </p:cNvPr>
          <p:cNvSpPr>
            <a:spLocks noGrp="1"/>
          </p:cNvSpPr>
          <p:nvPr>
            <p:ph idx="10"/>
          </p:nvPr>
        </p:nvSpPr>
        <p:spPr>
          <a:xfrm>
            <a:off x="6212341" y="2019792"/>
            <a:ext cx="5336224" cy="3581400"/>
          </a:xfrm>
        </p:spPr>
        <p:txBody>
          <a:bodyPr/>
          <a:lstStyle/>
          <a:p>
            <a:pPr lvl="0"/>
            <a:r>
              <a:rPr lang="en-GB"/>
              <a:t>Click to edit Master text styles</a:t>
            </a:r>
          </a:p>
        </p:txBody>
      </p:sp>
      <p:pic>
        <p:nvPicPr>
          <p:cNvPr id="15" name="Picture 14">
            <a:extLst>
              <a:ext uri="{FF2B5EF4-FFF2-40B4-BE49-F238E27FC236}">
                <a16:creationId xmlns:a16="http://schemas.microsoft.com/office/drawing/2014/main" id="{3DB9E97A-427D-294B-8CC9-7542F3794D5A}"/>
              </a:ext>
            </a:extLst>
          </p:cNvPr>
          <p:cNvPicPr>
            <a:picLocks noChangeAspect="1"/>
          </p:cNvPicPr>
          <p:nvPr userDrawn="1"/>
        </p:nvPicPr>
        <p:blipFill>
          <a:blip r:embed="rId2"/>
          <a:stretch>
            <a:fillRect/>
          </a:stretch>
        </p:blipFill>
        <p:spPr>
          <a:xfrm>
            <a:off x="643434" y="5826626"/>
            <a:ext cx="1495766" cy="673730"/>
          </a:xfrm>
          <a:prstGeom prst="rect">
            <a:avLst/>
          </a:prstGeom>
        </p:spPr>
      </p:pic>
      <p:sp>
        <p:nvSpPr>
          <p:cNvPr id="17" name="Rectangle 16">
            <a:extLst>
              <a:ext uri="{FF2B5EF4-FFF2-40B4-BE49-F238E27FC236}">
                <a16:creationId xmlns:a16="http://schemas.microsoft.com/office/drawing/2014/main" id="{A5934582-449C-A148-BDAE-61909D5B5E12}"/>
              </a:ext>
            </a:extLst>
          </p:cNvPr>
          <p:cNvSpPr/>
          <p:nvPr userDrawn="1"/>
        </p:nvSpPr>
        <p:spPr>
          <a:xfrm rot="10800000">
            <a:off x="9214778" y="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54616DA5-BD52-274B-9153-B2B3662CBC1B}"/>
              </a:ext>
            </a:extLst>
          </p:cNvPr>
          <p:cNvSpPr/>
          <p:nvPr userDrawn="1"/>
        </p:nvSpPr>
        <p:spPr>
          <a:xfrm rot="10800000">
            <a:off x="11870888" y="560416"/>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ctangle 24">
            <a:extLst>
              <a:ext uri="{FF2B5EF4-FFF2-40B4-BE49-F238E27FC236}">
                <a16:creationId xmlns:a16="http://schemas.microsoft.com/office/drawing/2014/main" id="{DAD040E1-F8FE-A740-A085-8E23C694EFF2}"/>
              </a:ext>
            </a:extLst>
          </p:cNvPr>
          <p:cNvSpPr/>
          <p:nvPr userDrawn="1"/>
        </p:nvSpPr>
        <p:spPr>
          <a:xfrm rot="10800000">
            <a:off x="0" y="280208"/>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Rectangle 25">
            <a:extLst>
              <a:ext uri="{FF2B5EF4-FFF2-40B4-BE49-F238E27FC236}">
                <a16:creationId xmlns:a16="http://schemas.microsoft.com/office/drawing/2014/main" id="{E9D7A923-9D2B-5F40-8C62-9B40955AFD66}"/>
              </a:ext>
            </a:extLst>
          </p:cNvPr>
          <p:cNvSpPr/>
          <p:nvPr userDrawn="1"/>
        </p:nvSpPr>
        <p:spPr>
          <a:xfrm rot="10800000">
            <a:off x="4308037" y="560417"/>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08206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tel og innhold">
    <p:bg>
      <p:bgPr>
        <a:solidFill>
          <a:srgbClr val="FFFFFF"/>
        </a:solidFill>
        <a:effectLst/>
      </p:bgPr>
    </p:bg>
    <p:spTree>
      <p:nvGrpSpPr>
        <p:cNvPr id="1" name=""/>
        <p:cNvGrpSpPr/>
        <p:nvPr/>
      </p:nvGrpSpPr>
      <p:grpSpPr>
        <a:xfrm>
          <a:off x="0" y="0"/>
          <a:ext cx="0" cy="0"/>
          <a:chOff x="0" y="0"/>
          <a:chExt cx="0" cy="0"/>
        </a:xfrm>
      </p:grpSpPr>
      <p:sp>
        <p:nvSpPr>
          <p:cNvPr id="23" name="Plassholder for tekst 8">
            <a:extLst>
              <a:ext uri="{FF2B5EF4-FFF2-40B4-BE49-F238E27FC236}">
                <a16:creationId xmlns:a16="http://schemas.microsoft.com/office/drawing/2014/main" id="{4E812410-1ABE-A44D-A32E-B76F37F8628A}"/>
              </a:ext>
            </a:extLst>
          </p:cNvPr>
          <p:cNvSpPr>
            <a:spLocks noGrp="1"/>
          </p:cNvSpPr>
          <p:nvPr>
            <p:ph type="body" sz="quarter" idx="15"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24" name="Subtitle 2">
            <a:extLst>
              <a:ext uri="{FF2B5EF4-FFF2-40B4-BE49-F238E27FC236}">
                <a16:creationId xmlns:a16="http://schemas.microsoft.com/office/drawing/2014/main" id="{815E48DE-B486-C241-A458-CBBC152CC592}"/>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8" name="Picture 7">
            <a:extLst>
              <a:ext uri="{FF2B5EF4-FFF2-40B4-BE49-F238E27FC236}">
                <a16:creationId xmlns:a16="http://schemas.microsoft.com/office/drawing/2014/main" id="{22132671-954A-4D47-AEBD-92085E3FBA88}"/>
              </a:ext>
            </a:extLst>
          </p:cNvPr>
          <p:cNvPicPr>
            <a:picLocks noChangeAspect="1"/>
          </p:cNvPicPr>
          <p:nvPr userDrawn="1"/>
        </p:nvPicPr>
        <p:blipFill>
          <a:blip r:embed="rId2"/>
          <a:stretch>
            <a:fillRect/>
          </a:stretch>
        </p:blipFill>
        <p:spPr>
          <a:xfrm>
            <a:off x="643435" y="5825339"/>
            <a:ext cx="1495765" cy="673730"/>
          </a:xfrm>
          <a:prstGeom prst="rect">
            <a:avLst/>
          </a:prstGeom>
        </p:spPr>
      </p:pic>
      <p:sp>
        <p:nvSpPr>
          <p:cNvPr id="11" name="Rectangle 10">
            <a:extLst>
              <a:ext uri="{FF2B5EF4-FFF2-40B4-BE49-F238E27FC236}">
                <a16:creationId xmlns:a16="http://schemas.microsoft.com/office/drawing/2014/main" id="{D476726F-8C3B-0546-8866-07AE701F98A0}"/>
              </a:ext>
            </a:extLst>
          </p:cNvPr>
          <p:cNvSpPr/>
          <p:nvPr userDrawn="1"/>
        </p:nvSpPr>
        <p:spPr>
          <a:xfrm>
            <a:off x="104748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ctangle 11">
            <a:extLst>
              <a:ext uri="{FF2B5EF4-FFF2-40B4-BE49-F238E27FC236}">
                <a16:creationId xmlns:a16="http://schemas.microsoft.com/office/drawing/2014/main" id="{CA856FD8-7113-754C-9729-F1C9944FB0A8}"/>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D19F1DD6-A7B1-6B47-8C2B-C92917CB278A}"/>
              </a:ext>
            </a:extLst>
          </p:cNvPr>
          <p:cNvSpPr/>
          <p:nvPr userDrawn="1"/>
        </p:nvSpPr>
        <p:spPr>
          <a:xfrm>
            <a:off x="960120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511BFBFE-08EC-044E-9B34-EDCB6E8F5CCB}"/>
              </a:ext>
            </a:extLst>
          </p:cNvPr>
          <p:cNvSpPr/>
          <p:nvPr userDrawn="1"/>
        </p:nvSpPr>
        <p:spPr>
          <a:xfrm>
            <a:off x="64294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8F482C08-3221-8C4B-A9E2-4C2932758D51}"/>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30F0DAD0-348C-2340-8890-967C7D130063}"/>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8013141B-1C4F-564D-A9F3-1D18838993D2}"/>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E1DE8C83-902E-0A45-99C3-F52DE7023521}"/>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981886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tel og innhold">
    <p:bg>
      <p:bgPr>
        <a:solidFill>
          <a:srgbClr val="FFFFFF"/>
        </a:solidFill>
        <a:effectLst/>
      </p:bgPr>
    </p:bg>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id="{8B0B10B0-4594-B242-A30B-AA4A58E639BA}"/>
              </a:ext>
            </a:extLst>
          </p:cNvPr>
          <p:cNvSpPr/>
          <p:nvPr userDrawn="1"/>
        </p:nvSpPr>
        <p:spPr>
          <a:xfrm>
            <a:off x="10887" y="0"/>
            <a:ext cx="12191999" cy="6858000"/>
          </a:xfrm>
          <a:prstGeom prst="rect">
            <a:avLst/>
          </a:prstGeom>
          <a:gradFill>
            <a:gsLst>
              <a:gs pos="0">
                <a:srgbClr val="165B89">
                  <a:alpha val="90000"/>
                </a:srgbClr>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0" name="Picture 7">
            <a:extLst>
              <a:ext uri="{FF2B5EF4-FFF2-40B4-BE49-F238E27FC236}">
                <a16:creationId xmlns:a16="http://schemas.microsoft.com/office/drawing/2014/main" id="{7C25C8FC-A7C2-AA46-A1E0-0406475D188D}"/>
              </a:ext>
            </a:extLst>
          </p:cNvPr>
          <p:cNvPicPr>
            <a:picLocks noChangeAspect="1"/>
          </p:cNvPicPr>
          <p:nvPr userDrawn="1"/>
        </p:nvPicPr>
        <p:blipFill>
          <a:blip r:embed="rId2"/>
          <a:stretch>
            <a:fillRect/>
          </a:stretch>
        </p:blipFill>
        <p:spPr>
          <a:xfrm>
            <a:off x="643435" y="5825339"/>
            <a:ext cx="1495765" cy="673730"/>
          </a:xfrm>
          <a:prstGeom prst="rect">
            <a:avLst/>
          </a:prstGeom>
        </p:spPr>
      </p:pic>
      <p:sp>
        <p:nvSpPr>
          <p:cNvPr id="21" name="Rectangle 10">
            <a:extLst>
              <a:ext uri="{FF2B5EF4-FFF2-40B4-BE49-F238E27FC236}">
                <a16:creationId xmlns:a16="http://schemas.microsoft.com/office/drawing/2014/main" id="{41E2E8A4-CB22-7142-8F74-F8FBD66CCDFA}"/>
              </a:ext>
            </a:extLst>
          </p:cNvPr>
          <p:cNvSpPr/>
          <p:nvPr userDrawn="1"/>
        </p:nvSpPr>
        <p:spPr>
          <a:xfrm>
            <a:off x="104748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12">
            <a:extLst>
              <a:ext uri="{FF2B5EF4-FFF2-40B4-BE49-F238E27FC236}">
                <a16:creationId xmlns:a16="http://schemas.microsoft.com/office/drawing/2014/main" id="{8912EACA-5C97-D24F-81B5-12CB6086A0D1}"/>
              </a:ext>
            </a:extLst>
          </p:cNvPr>
          <p:cNvSpPr/>
          <p:nvPr userDrawn="1"/>
        </p:nvSpPr>
        <p:spPr>
          <a:xfrm>
            <a:off x="960120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ctangle 13">
            <a:extLst>
              <a:ext uri="{FF2B5EF4-FFF2-40B4-BE49-F238E27FC236}">
                <a16:creationId xmlns:a16="http://schemas.microsoft.com/office/drawing/2014/main" id="{7169053A-218D-D14B-82C7-6DBC45C600B0}"/>
              </a:ext>
            </a:extLst>
          </p:cNvPr>
          <p:cNvSpPr/>
          <p:nvPr userDrawn="1"/>
        </p:nvSpPr>
        <p:spPr>
          <a:xfrm>
            <a:off x="64294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Rectangle 14">
            <a:extLst>
              <a:ext uri="{FF2B5EF4-FFF2-40B4-BE49-F238E27FC236}">
                <a16:creationId xmlns:a16="http://schemas.microsoft.com/office/drawing/2014/main" id="{DC59BF02-48F2-FC4E-8066-33BC621DE77C}"/>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Rectangle 15">
            <a:extLst>
              <a:ext uri="{FF2B5EF4-FFF2-40B4-BE49-F238E27FC236}">
                <a16:creationId xmlns:a16="http://schemas.microsoft.com/office/drawing/2014/main" id="{CF3B2062-9F54-2140-A66F-11E1014B4B52}"/>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8" name="Rectangle 17">
            <a:extLst>
              <a:ext uri="{FF2B5EF4-FFF2-40B4-BE49-F238E27FC236}">
                <a16:creationId xmlns:a16="http://schemas.microsoft.com/office/drawing/2014/main" id="{8521A50A-A709-5A43-949F-0FE17BE3DE58}"/>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9" name="Rectangle 18">
            <a:extLst>
              <a:ext uri="{FF2B5EF4-FFF2-40B4-BE49-F238E27FC236}">
                <a16:creationId xmlns:a16="http://schemas.microsoft.com/office/drawing/2014/main" id="{39C69104-D01D-F14B-AF17-92AD971CED07}"/>
              </a:ext>
            </a:extLst>
          </p:cNvPr>
          <p:cNvSpPr/>
          <p:nvPr userDrawn="1"/>
        </p:nvSpPr>
        <p:spPr>
          <a:xfrm rot="10800000">
            <a:off x="11881774" y="54954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Plassholder for tekst 8">
            <a:extLst>
              <a:ext uri="{FF2B5EF4-FFF2-40B4-BE49-F238E27FC236}">
                <a16:creationId xmlns:a16="http://schemas.microsoft.com/office/drawing/2014/main" id="{4E812410-1ABE-A44D-A32E-B76F37F8628A}"/>
              </a:ext>
            </a:extLst>
          </p:cNvPr>
          <p:cNvSpPr>
            <a:spLocks noGrp="1"/>
          </p:cNvSpPr>
          <p:nvPr>
            <p:ph type="body" sz="quarter" idx="15"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24" name="Subtitle 2">
            <a:extLst>
              <a:ext uri="{FF2B5EF4-FFF2-40B4-BE49-F238E27FC236}">
                <a16:creationId xmlns:a16="http://schemas.microsoft.com/office/drawing/2014/main" id="{815E48DE-B486-C241-A458-CBBC152CC592}"/>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8" name="Picture 7">
            <a:extLst>
              <a:ext uri="{FF2B5EF4-FFF2-40B4-BE49-F238E27FC236}">
                <a16:creationId xmlns:a16="http://schemas.microsoft.com/office/drawing/2014/main" id="{22132671-954A-4D47-AEBD-92085E3FBA88}"/>
              </a:ext>
            </a:extLst>
          </p:cNvPr>
          <p:cNvPicPr>
            <a:picLocks noChangeAspect="1"/>
          </p:cNvPicPr>
          <p:nvPr userDrawn="1"/>
        </p:nvPicPr>
        <p:blipFill>
          <a:blip r:embed="rId2"/>
          <a:stretch>
            <a:fillRect/>
          </a:stretch>
        </p:blipFill>
        <p:spPr>
          <a:xfrm>
            <a:off x="643435" y="5825339"/>
            <a:ext cx="1495765" cy="673730"/>
          </a:xfrm>
          <a:prstGeom prst="rect">
            <a:avLst/>
          </a:prstGeom>
        </p:spPr>
      </p:pic>
      <p:sp>
        <p:nvSpPr>
          <p:cNvPr id="11" name="Rectangle 10">
            <a:extLst>
              <a:ext uri="{FF2B5EF4-FFF2-40B4-BE49-F238E27FC236}">
                <a16:creationId xmlns:a16="http://schemas.microsoft.com/office/drawing/2014/main" id="{D476726F-8C3B-0546-8866-07AE701F98A0}"/>
              </a:ext>
            </a:extLst>
          </p:cNvPr>
          <p:cNvSpPr/>
          <p:nvPr userDrawn="1"/>
        </p:nvSpPr>
        <p:spPr>
          <a:xfrm>
            <a:off x="104748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ctangle 11">
            <a:extLst>
              <a:ext uri="{FF2B5EF4-FFF2-40B4-BE49-F238E27FC236}">
                <a16:creationId xmlns:a16="http://schemas.microsoft.com/office/drawing/2014/main" id="{CA856FD8-7113-754C-9729-F1C9944FB0A8}"/>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D19F1DD6-A7B1-6B47-8C2B-C92917CB278A}"/>
              </a:ext>
            </a:extLst>
          </p:cNvPr>
          <p:cNvSpPr/>
          <p:nvPr userDrawn="1"/>
        </p:nvSpPr>
        <p:spPr>
          <a:xfrm>
            <a:off x="960120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511BFBFE-08EC-044E-9B34-EDCB6E8F5CCB}"/>
              </a:ext>
            </a:extLst>
          </p:cNvPr>
          <p:cNvSpPr/>
          <p:nvPr userDrawn="1"/>
        </p:nvSpPr>
        <p:spPr>
          <a:xfrm>
            <a:off x="64294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8F482C08-3221-8C4B-A9E2-4C2932758D51}"/>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30F0DAD0-348C-2340-8890-967C7D130063}"/>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8013141B-1C4F-564D-A9F3-1D18838993D2}"/>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E1DE8C83-902E-0A45-99C3-F52DE7023521}"/>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894869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tel og innhold">
    <p:bg>
      <p:bgPr>
        <a:gradFill>
          <a:gsLst>
            <a:gs pos="0">
              <a:srgbClr val="F6A70A"/>
            </a:gs>
            <a:gs pos="100000">
              <a:srgbClr val="F6A70A">
                <a:alpha val="60000"/>
              </a:srgbClr>
            </a:gs>
          </a:gsLst>
          <a:lin ang="0" scaled="0"/>
        </a:gradFill>
        <a:effectLst/>
      </p:bgPr>
    </p:bg>
    <p:spTree>
      <p:nvGrpSpPr>
        <p:cNvPr id="1" name=""/>
        <p:cNvGrpSpPr/>
        <p:nvPr/>
      </p:nvGrpSpPr>
      <p:grpSpPr>
        <a:xfrm>
          <a:off x="0" y="0"/>
          <a:ext cx="0" cy="0"/>
          <a:chOff x="0" y="0"/>
          <a:chExt cx="0" cy="0"/>
        </a:xfrm>
      </p:grpSpPr>
      <p:sp>
        <p:nvSpPr>
          <p:cNvPr id="8" name="Plassholder for tekst 8">
            <a:extLst>
              <a:ext uri="{FF2B5EF4-FFF2-40B4-BE49-F238E27FC236}">
                <a16:creationId xmlns:a16="http://schemas.microsoft.com/office/drawing/2014/main" id="{5386ECBC-C7C3-1341-B043-F1716F047202}"/>
              </a:ext>
            </a:extLst>
          </p:cNvPr>
          <p:cNvSpPr>
            <a:spLocks noGrp="1"/>
          </p:cNvSpPr>
          <p:nvPr>
            <p:ph type="body" sz="quarter" idx="15"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9" name="Subtitle 2">
            <a:extLst>
              <a:ext uri="{FF2B5EF4-FFF2-40B4-BE49-F238E27FC236}">
                <a16:creationId xmlns:a16="http://schemas.microsoft.com/office/drawing/2014/main" id="{D5CCF850-7C43-D348-8905-4C010A30BB35}"/>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0" name="Picture 9">
            <a:extLst>
              <a:ext uri="{FF2B5EF4-FFF2-40B4-BE49-F238E27FC236}">
                <a16:creationId xmlns:a16="http://schemas.microsoft.com/office/drawing/2014/main" id="{AD5B582B-8CC5-9A48-A187-76EA0BBBC04D}"/>
              </a:ext>
            </a:extLst>
          </p:cNvPr>
          <p:cNvPicPr>
            <a:picLocks noChangeAspect="1"/>
          </p:cNvPicPr>
          <p:nvPr userDrawn="1"/>
        </p:nvPicPr>
        <p:blipFill>
          <a:blip r:embed="rId2"/>
          <a:stretch>
            <a:fillRect/>
          </a:stretch>
        </p:blipFill>
        <p:spPr>
          <a:xfrm>
            <a:off x="643435" y="5825339"/>
            <a:ext cx="1495765" cy="673730"/>
          </a:xfrm>
          <a:prstGeom prst="rect">
            <a:avLst/>
          </a:prstGeom>
        </p:spPr>
      </p:pic>
      <p:sp>
        <p:nvSpPr>
          <p:cNvPr id="13" name="Rectangle 12">
            <a:extLst>
              <a:ext uri="{FF2B5EF4-FFF2-40B4-BE49-F238E27FC236}">
                <a16:creationId xmlns:a16="http://schemas.microsoft.com/office/drawing/2014/main" id="{22997BC9-6867-A34E-A786-A52F8C222B02}"/>
              </a:ext>
            </a:extLst>
          </p:cNvPr>
          <p:cNvSpPr/>
          <p:nvPr userDrawn="1"/>
        </p:nvSpPr>
        <p:spPr>
          <a:xfrm>
            <a:off x="1026133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C7526EC4-917D-D548-8A65-118920147788}"/>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432122A4-C6CD-634E-949C-05BC5DD1536D}"/>
              </a:ext>
            </a:extLst>
          </p:cNvPr>
          <p:cNvSpPr/>
          <p:nvPr userDrawn="1"/>
        </p:nvSpPr>
        <p:spPr>
          <a:xfrm>
            <a:off x="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8080296F-2C04-7F4D-8950-600E9AC8C63C}"/>
              </a:ext>
            </a:extLst>
          </p:cNvPr>
          <p:cNvSpPr/>
          <p:nvPr userDrawn="1"/>
        </p:nvSpPr>
        <p:spPr>
          <a:xfrm>
            <a:off x="26956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3CCC923F-8D4E-E445-B988-42626CD04CA0}"/>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40030D7E-3905-BC42-97AC-B9829203042A}"/>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05C8ED67-7D9A-ED44-8223-236EE4D19E20}"/>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6618EB33-0A75-3A4A-B109-C02D37D5DEB3}"/>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8750478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ittel og innhold">
    <p:bg>
      <p:bgPr>
        <a:gradFill>
          <a:gsLst>
            <a:gs pos="0">
              <a:srgbClr val="2B8636"/>
            </a:gs>
            <a:gs pos="100000">
              <a:srgbClr val="89AA2E">
                <a:alpha val="80000"/>
              </a:srgbClr>
            </a:gs>
          </a:gsLst>
          <a:lin ang="0" scaled="0"/>
        </a:gradFill>
        <a:effectLst/>
      </p:bgPr>
    </p:bg>
    <p:spTree>
      <p:nvGrpSpPr>
        <p:cNvPr id="1" name=""/>
        <p:cNvGrpSpPr/>
        <p:nvPr/>
      </p:nvGrpSpPr>
      <p:grpSpPr>
        <a:xfrm>
          <a:off x="0" y="0"/>
          <a:ext cx="0" cy="0"/>
          <a:chOff x="0" y="0"/>
          <a:chExt cx="0" cy="0"/>
        </a:xfrm>
      </p:grpSpPr>
      <p:sp>
        <p:nvSpPr>
          <p:cNvPr id="8" name="Plassholder for tekst 8">
            <a:extLst>
              <a:ext uri="{FF2B5EF4-FFF2-40B4-BE49-F238E27FC236}">
                <a16:creationId xmlns:a16="http://schemas.microsoft.com/office/drawing/2014/main" id="{5F8A1702-EB3B-6C41-892C-1DDA8568BA92}"/>
              </a:ext>
            </a:extLst>
          </p:cNvPr>
          <p:cNvSpPr>
            <a:spLocks noGrp="1"/>
          </p:cNvSpPr>
          <p:nvPr>
            <p:ph type="body" sz="quarter" idx="15" hasCustomPrompt="1"/>
          </p:nvPr>
        </p:nvSpPr>
        <p:spPr>
          <a:xfrm>
            <a:off x="643435" y="3056502"/>
            <a:ext cx="10665218"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9" name="Subtitle 2">
            <a:extLst>
              <a:ext uri="{FF2B5EF4-FFF2-40B4-BE49-F238E27FC236}">
                <a16:creationId xmlns:a16="http://schemas.microsoft.com/office/drawing/2014/main" id="{C6EDD975-2603-2042-A253-1F1147E3D67A}"/>
              </a:ext>
            </a:extLst>
          </p:cNvPr>
          <p:cNvSpPr>
            <a:spLocks noGrp="1"/>
          </p:cNvSpPr>
          <p:nvPr>
            <p:ph type="subTitle" idx="1"/>
          </p:nvPr>
        </p:nvSpPr>
        <p:spPr>
          <a:xfrm>
            <a:off x="643435" y="3886159"/>
            <a:ext cx="10665218"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0" name="Picture 9">
            <a:extLst>
              <a:ext uri="{FF2B5EF4-FFF2-40B4-BE49-F238E27FC236}">
                <a16:creationId xmlns:a16="http://schemas.microsoft.com/office/drawing/2014/main" id="{2CD4446C-151C-3B4F-870B-48CF87460B35}"/>
              </a:ext>
            </a:extLst>
          </p:cNvPr>
          <p:cNvPicPr>
            <a:picLocks noChangeAspect="1"/>
          </p:cNvPicPr>
          <p:nvPr userDrawn="1"/>
        </p:nvPicPr>
        <p:blipFill>
          <a:blip r:embed="rId2"/>
          <a:stretch>
            <a:fillRect/>
          </a:stretch>
        </p:blipFill>
        <p:spPr>
          <a:xfrm>
            <a:off x="643435" y="5825339"/>
            <a:ext cx="1495765" cy="673730"/>
          </a:xfrm>
          <a:prstGeom prst="rect">
            <a:avLst/>
          </a:prstGeom>
        </p:spPr>
      </p:pic>
      <p:sp>
        <p:nvSpPr>
          <p:cNvPr id="13" name="Rectangle 12">
            <a:extLst>
              <a:ext uri="{FF2B5EF4-FFF2-40B4-BE49-F238E27FC236}">
                <a16:creationId xmlns:a16="http://schemas.microsoft.com/office/drawing/2014/main" id="{EFBCFEA4-C757-3149-8B4F-01C948142529}"/>
              </a:ext>
            </a:extLst>
          </p:cNvPr>
          <p:cNvSpPr/>
          <p:nvPr userDrawn="1"/>
        </p:nvSpPr>
        <p:spPr>
          <a:xfrm>
            <a:off x="6031803" y="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336469FF-800C-EE47-8166-9F60C0567EA3}"/>
              </a:ext>
            </a:extLst>
          </p:cNvPr>
          <p:cNvSpPr/>
          <p:nvPr userDrawn="1"/>
        </p:nvSpPr>
        <p:spPr>
          <a:xfrm>
            <a:off x="10987541" y="45926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486F0583-0F99-0944-9919-27F7C4990977}"/>
              </a:ext>
            </a:extLst>
          </p:cNvPr>
          <p:cNvSpPr/>
          <p:nvPr userDrawn="1"/>
        </p:nvSpPr>
        <p:spPr>
          <a:xfrm>
            <a:off x="0"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35CBEFAD-B213-5041-8C81-59B586F04A19}"/>
              </a:ext>
            </a:extLst>
          </p:cNvPr>
          <p:cNvSpPr/>
          <p:nvPr userDrawn="1"/>
        </p:nvSpPr>
        <p:spPr>
          <a:xfrm>
            <a:off x="3501261"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2E3719D7-BF86-6241-BACF-F33B44F0CD20}"/>
              </a:ext>
            </a:extLst>
          </p:cNvPr>
          <p:cNvSpPr/>
          <p:nvPr userDrawn="1"/>
        </p:nvSpPr>
        <p:spPr>
          <a:xfrm rot="10800000">
            <a:off x="11308653"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C64F7A9D-C767-B74B-98D3-DD63B07EBD14}"/>
              </a:ext>
            </a:extLst>
          </p:cNvPr>
          <p:cNvSpPr/>
          <p:nvPr userDrawn="1"/>
        </p:nvSpPr>
        <p:spPr>
          <a:xfrm rot="10800000">
            <a:off x="437568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824CD40C-BB5D-7E42-9679-DA118B2BCC94}"/>
              </a:ext>
            </a:extLst>
          </p:cNvPr>
          <p:cNvSpPr/>
          <p:nvPr userDrawn="1"/>
        </p:nvSpPr>
        <p:spPr>
          <a:xfrm rot="10800000">
            <a:off x="6096000"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F41D9119-753A-FE41-8767-645656A5395B}"/>
              </a:ext>
            </a:extLst>
          </p:cNvPr>
          <p:cNvSpPr/>
          <p:nvPr userDrawn="1"/>
        </p:nvSpPr>
        <p:spPr>
          <a:xfrm rot="10800000">
            <a:off x="85942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9564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tel og innhold">
    <p:bg>
      <p:bgPr>
        <a:gradFill>
          <a:gsLst>
            <a:gs pos="0">
              <a:srgbClr val="D24228"/>
            </a:gs>
            <a:gs pos="100000">
              <a:srgbClr val="E17980">
                <a:alpha val="90000"/>
              </a:srgbClr>
            </a:gs>
          </a:gsLst>
          <a:lin ang="0" scaled="0"/>
        </a:gradFill>
        <a:effectLst/>
      </p:bgPr>
    </p:bg>
    <p:spTree>
      <p:nvGrpSpPr>
        <p:cNvPr id="1" name=""/>
        <p:cNvGrpSpPr/>
        <p:nvPr/>
      </p:nvGrpSpPr>
      <p:grpSpPr>
        <a:xfrm>
          <a:off x="0" y="0"/>
          <a:ext cx="0" cy="0"/>
          <a:chOff x="0" y="0"/>
          <a:chExt cx="0" cy="0"/>
        </a:xfrm>
      </p:grpSpPr>
      <p:sp>
        <p:nvSpPr>
          <p:cNvPr id="8" name="Plassholder for tekst 8">
            <a:extLst>
              <a:ext uri="{FF2B5EF4-FFF2-40B4-BE49-F238E27FC236}">
                <a16:creationId xmlns:a16="http://schemas.microsoft.com/office/drawing/2014/main" id="{5C09520E-92B4-7B4C-8DC5-D9BA0D369214}"/>
              </a:ext>
            </a:extLst>
          </p:cNvPr>
          <p:cNvSpPr>
            <a:spLocks noGrp="1"/>
          </p:cNvSpPr>
          <p:nvPr>
            <p:ph type="body" sz="quarter" idx="15"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9" name="Subtitle 2">
            <a:extLst>
              <a:ext uri="{FF2B5EF4-FFF2-40B4-BE49-F238E27FC236}">
                <a16:creationId xmlns:a16="http://schemas.microsoft.com/office/drawing/2014/main" id="{5662879B-FA15-3E40-8B8E-9043955A61E0}"/>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0" name="Picture 9">
            <a:extLst>
              <a:ext uri="{FF2B5EF4-FFF2-40B4-BE49-F238E27FC236}">
                <a16:creationId xmlns:a16="http://schemas.microsoft.com/office/drawing/2014/main" id="{A8E8C512-4B73-DB44-B563-BA76078871FE}"/>
              </a:ext>
            </a:extLst>
          </p:cNvPr>
          <p:cNvPicPr>
            <a:picLocks noChangeAspect="1"/>
          </p:cNvPicPr>
          <p:nvPr userDrawn="1"/>
        </p:nvPicPr>
        <p:blipFill>
          <a:blip r:embed="rId2"/>
          <a:stretch>
            <a:fillRect/>
          </a:stretch>
        </p:blipFill>
        <p:spPr>
          <a:xfrm>
            <a:off x="643435" y="5825339"/>
            <a:ext cx="1495765" cy="673730"/>
          </a:xfrm>
          <a:prstGeom prst="rect">
            <a:avLst/>
          </a:prstGeom>
        </p:spPr>
      </p:pic>
      <p:sp>
        <p:nvSpPr>
          <p:cNvPr id="13" name="Rectangle 12">
            <a:extLst>
              <a:ext uri="{FF2B5EF4-FFF2-40B4-BE49-F238E27FC236}">
                <a16:creationId xmlns:a16="http://schemas.microsoft.com/office/drawing/2014/main" id="{3F5A41A4-BA7D-594A-8E5B-9DD65CCC0DDA}"/>
              </a:ext>
            </a:extLst>
          </p:cNvPr>
          <p:cNvSpPr/>
          <p:nvPr userDrawn="1"/>
        </p:nvSpPr>
        <p:spPr>
          <a:xfrm>
            <a:off x="1026133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07870DDC-0635-1E48-9017-7C932E39D136}"/>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3490BA59-BDA3-C64B-B3A8-A30DE79DBA7D}"/>
              </a:ext>
            </a:extLst>
          </p:cNvPr>
          <p:cNvSpPr/>
          <p:nvPr userDrawn="1"/>
        </p:nvSpPr>
        <p:spPr>
          <a:xfrm>
            <a:off x="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F60DF030-DED4-C84D-A780-6056B334120D}"/>
              </a:ext>
            </a:extLst>
          </p:cNvPr>
          <p:cNvSpPr/>
          <p:nvPr userDrawn="1"/>
        </p:nvSpPr>
        <p:spPr>
          <a:xfrm>
            <a:off x="26956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6DB03CD7-346E-FE43-B6E0-01AAB29C9BD0}"/>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231CF1CF-F361-C949-AF9D-2917BCEEFDB0}"/>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3C47E76E-E395-5C4C-A93E-BE1AB956811A}"/>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063B8247-8B4A-424F-8283-912AE1E4DE3F}"/>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426114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Tittel og innhold">
    <p:bg>
      <p:bgPr>
        <a:gradFill>
          <a:gsLst>
            <a:gs pos="0">
              <a:srgbClr val="6D5339"/>
            </a:gs>
            <a:gs pos="100000">
              <a:srgbClr val="EBCB9F"/>
            </a:gs>
          </a:gsLst>
          <a:lin ang="0" scaled="0"/>
        </a:gradFill>
        <a:effectLst/>
      </p:bgPr>
    </p:bg>
    <p:spTree>
      <p:nvGrpSpPr>
        <p:cNvPr id="1" name=""/>
        <p:cNvGrpSpPr/>
        <p:nvPr/>
      </p:nvGrpSpPr>
      <p:grpSpPr>
        <a:xfrm>
          <a:off x="0" y="0"/>
          <a:ext cx="0" cy="0"/>
          <a:chOff x="0" y="0"/>
          <a:chExt cx="0" cy="0"/>
        </a:xfrm>
      </p:grpSpPr>
      <p:sp>
        <p:nvSpPr>
          <p:cNvPr id="8" name="Plassholder for tekst 8">
            <a:extLst>
              <a:ext uri="{FF2B5EF4-FFF2-40B4-BE49-F238E27FC236}">
                <a16:creationId xmlns:a16="http://schemas.microsoft.com/office/drawing/2014/main" id="{5C09520E-92B4-7B4C-8DC5-D9BA0D369214}"/>
              </a:ext>
            </a:extLst>
          </p:cNvPr>
          <p:cNvSpPr>
            <a:spLocks noGrp="1"/>
          </p:cNvSpPr>
          <p:nvPr>
            <p:ph type="body" sz="quarter" idx="15"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9" name="Subtitle 2">
            <a:extLst>
              <a:ext uri="{FF2B5EF4-FFF2-40B4-BE49-F238E27FC236}">
                <a16:creationId xmlns:a16="http://schemas.microsoft.com/office/drawing/2014/main" id="{5662879B-FA15-3E40-8B8E-9043955A61E0}"/>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0" name="Picture 9">
            <a:extLst>
              <a:ext uri="{FF2B5EF4-FFF2-40B4-BE49-F238E27FC236}">
                <a16:creationId xmlns:a16="http://schemas.microsoft.com/office/drawing/2014/main" id="{A8E8C512-4B73-DB44-B563-BA76078871FE}"/>
              </a:ext>
            </a:extLst>
          </p:cNvPr>
          <p:cNvPicPr>
            <a:picLocks noChangeAspect="1"/>
          </p:cNvPicPr>
          <p:nvPr userDrawn="1"/>
        </p:nvPicPr>
        <p:blipFill>
          <a:blip r:embed="rId2"/>
          <a:stretch>
            <a:fillRect/>
          </a:stretch>
        </p:blipFill>
        <p:spPr>
          <a:xfrm>
            <a:off x="643435" y="5825339"/>
            <a:ext cx="1495765" cy="673730"/>
          </a:xfrm>
          <a:prstGeom prst="rect">
            <a:avLst/>
          </a:prstGeom>
        </p:spPr>
      </p:pic>
      <p:sp>
        <p:nvSpPr>
          <p:cNvPr id="13" name="Rectangle 12">
            <a:extLst>
              <a:ext uri="{FF2B5EF4-FFF2-40B4-BE49-F238E27FC236}">
                <a16:creationId xmlns:a16="http://schemas.microsoft.com/office/drawing/2014/main" id="{3F5A41A4-BA7D-594A-8E5B-9DD65CCC0DDA}"/>
              </a:ext>
            </a:extLst>
          </p:cNvPr>
          <p:cNvSpPr/>
          <p:nvPr userDrawn="1"/>
        </p:nvSpPr>
        <p:spPr>
          <a:xfrm>
            <a:off x="1026133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07870DDC-0635-1E48-9017-7C932E39D136}"/>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3490BA59-BDA3-C64B-B3A8-A30DE79DBA7D}"/>
              </a:ext>
            </a:extLst>
          </p:cNvPr>
          <p:cNvSpPr/>
          <p:nvPr userDrawn="1"/>
        </p:nvSpPr>
        <p:spPr>
          <a:xfrm>
            <a:off x="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F60DF030-DED4-C84D-A780-6056B334120D}"/>
              </a:ext>
            </a:extLst>
          </p:cNvPr>
          <p:cNvSpPr/>
          <p:nvPr userDrawn="1"/>
        </p:nvSpPr>
        <p:spPr>
          <a:xfrm>
            <a:off x="26956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6DB03CD7-346E-FE43-B6E0-01AAB29C9BD0}"/>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231CF1CF-F361-C949-AF9D-2917BCEEFDB0}"/>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3C47E76E-E395-5C4C-A93E-BE1AB956811A}"/>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063B8247-8B4A-424F-8283-912AE1E4DE3F}"/>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926658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p:bg>
      <p:bgPr>
        <a:solidFill>
          <a:srgbClr val="FFFFFF">
            <a:alpha val="9804"/>
          </a:srgbClr>
        </a:solidFill>
        <a:effectLst/>
      </p:bgPr>
    </p:bg>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3A958BBD-B190-9446-927B-1BAEDF8B5597}"/>
              </a:ext>
            </a:extLst>
          </p:cNvPr>
          <p:cNvSpPr>
            <a:spLocks noGrp="1"/>
          </p:cNvSpPr>
          <p:nvPr>
            <p:ph type="pic" sz="quarter" idx="10"/>
          </p:nvPr>
        </p:nvSpPr>
        <p:spPr>
          <a:xfrm>
            <a:off x="0" y="0"/>
            <a:ext cx="12192000" cy="6858000"/>
          </a:xfrm>
        </p:spPr>
        <p:txBody>
          <a:bodyPr>
            <a:normAutofit/>
          </a:bodyPr>
          <a:lstStyle>
            <a:lvl1pPr algn="ctr">
              <a:defRPr sz="4000"/>
            </a:lvl1pPr>
          </a:lstStyle>
          <a:p>
            <a:r>
              <a:rPr lang="en-GB"/>
              <a:t>Click icon to add picture</a:t>
            </a:r>
            <a:endParaRPr lang="en-US"/>
          </a:p>
        </p:txBody>
      </p:sp>
      <p:sp>
        <p:nvSpPr>
          <p:cNvPr id="8" name="Date Placeholder 3">
            <a:extLst>
              <a:ext uri="{FF2B5EF4-FFF2-40B4-BE49-F238E27FC236}">
                <a16:creationId xmlns:a16="http://schemas.microsoft.com/office/drawing/2014/main" id="{EAD2D80E-82C1-0B48-8D77-32CD3860771B}"/>
              </a:ext>
            </a:extLst>
          </p:cNvPr>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6/4/24</a:t>
            </a:fld>
            <a:endParaRPr lang="en-US"/>
          </a:p>
        </p:txBody>
      </p:sp>
      <p:sp>
        <p:nvSpPr>
          <p:cNvPr id="9" name="Footer Placeholder 4">
            <a:extLst>
              <a:ext uri="{FF2B5EF4-FFF2-40B4-BE49-F238E27FC236}">
                <a16:creationId xmlns:a16="http://schemas.microsoft.com/office/drawing/2014/main" id="{66100030-06ED-984B-A9AE-B26E0F75C090}"/>
              </a:ext>
            </a:extLst>
          </p:cNvPr>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a:p>
        </p:txBody>
      </p:sp>
      <p:sp>
        <p:nvSpPr>
          <p:cNvPr id="10" name="Slide Number Placeholder 5">
            <a:extLst>
              <a:ext uri="{FF2B5EF4-FFF2-40B4-BE49-F238E27FC236}">
                <a16:creationId xmlns:a16="http://schemas.microsoft.com/office/drawing/2014/main" id="{62C9BB57-B5BB-C048-80CA-2112B66022D2}"/>
              </a:ext>
            </a:extLst>
          </p:cNvPr>
          <p:cNvSpPr>
            <a:spLocks noGrp="1"/>
          </p:cNvSpPr>
          <p:nvPr>
            <p:ph type="sldNum" sz="quarter" idx="4"/>
          </p:nvPr>
        </p:nvSpPr>
        <p:spPr>
          <a:xfrm>
            <a:off x="9928758" y="6453386"/>
            <a:ext cx="1596292" cy="404614"/>
          </a:xfrm>
          <a:prstGeom prst="rect">
            <a:avLst/>
          </a:prstGeom>
        </p:spPr>
        <p:txBody>
          <a:bodyPr vert="horz" lIns="91440" tIns="45720" rIns="91440" bIns="45720" rtlCol="0" anchor="ctr"/>
          <a:lstStyle>
            <a:lvl1pPr algn="r">
              <a:defRPr sz="1000" baseline="0">
                <a:solidFill>
                  <a:srgbClr val="132856"/>
                </a:solidFill>
                <a:latin typeface="+mn-lt"/>
              </a:defRPr>
            </a:lvl1pPr>
          </a:lstStyle>
          <a:p>
            <a:fld id="{69E57DC2-970A-4B3E-BB1C-7A09969E49DF}"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0_Tittellysbilde">
    <p:bg>
      <p:bgPr>
        <a:solidFill>
          <a:srgbClr val="FAEDBC">
            <a:alpha val="9804"/>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FB570E-21A5-99EE-67A3-CB44E2087D3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610734" y="-1"/>
            <a:ext cx="10578006" cy="6858001"/>
          </a:xfrm>
          <a:prstGeom prst="rect">
            <a:avLst/>
          </a:prstGeom>
        </p:spPr>
      </p:pic>
      <p:sp>
        <p:nvSpPr>
          <p:cNvPr id="4" name="Rectangle 3">
            <a:extLst>
              <a:ext uri="{FF2B5EF4-FFF2-40B4-BE49-F238E27FC236}">
                <a16:creationId xmlns:a16="http://schemas.microsoft.com/office/drawing/2014/main" id="{9238BB3D-1CD5-15EA-55D8-6E7011FE809F}"/>
              </a:ext>
            </a:extLst>
          </p:cNvPr>
          <p:cNvSpPr/>
          <p:nvPr userDrawn="1"/>
        </p:nvSpPr>
        <p:spPr>
          <a:xfrm>
            <a:off x="-3260" y="-1"/>
            <a:ext cx="12192000" cy="6874042"/>
          </a:xfrm>
          <a:prstGeom prst="rect">
            <a:avLst/>
          </a:prstGeom>
          <a:gradFill>
            <a:gsLst>
              <a:gs pos="0">
                <a:srgbClr val="1BC2EE">
                  <a:alpha val="84551"/>
                </a:srgbClr>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ctangle 9">
            <a:extLst>
              <a:ext uri="{FF2B5EF4-FFF2-40B4-BE49-F238E27FC236}">
                <a16:creationId xmlns:a16="http://schemas.microsoft.com/office/drawing/2014/main" id="{79ACA503-FA50-E445-9979-B383A80BFCEF}"/>
              </a:ext>
            </a:extLst>
          </p:cNvPr>
          <p:cNvSpPr/>
          <p:nvPr userDrawn="1"/>
        </p:nvSpPr>
        <p:spPr>
          <a:xfrm rot="10800000">
            <a:off x="11308653" y="623091"/>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70669852-B41A-EA49-8723-7F8F2F1FFD84}"/>
              </a:ext>
            </a:extLst>
          </p:cNvPr>
          <p:cNvSpPr/>
          <p:nvPr userDrawn="1"/>
        </p:nvSpPr>
        <p:spPr>
          <a:xfrm rot="10800000">
            <a:off x="8385859" y="1082351"/>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ctangle 11">
            <a:extLst>
              <a:ext uri="{FF2B5EF4-FFF2-40B4-BE49-F238E27FC236}">
                <a16:creationId xmlns:a16="http://schemas.microsoft.com/office/drawing/2014/main" id="{5295C02D-3CAA-D14E-A886-46F0B60F613D}"/>
              </a:ext>
            </a:extLst>
          </p:cNvPr>
          <p:cNvSpPr/>
          <p:nvPr userDrawn="1"/>
        </p:nvSpPr>
        <p:spPr>
          <a:xfrm rot="10800000">
            <a:off x="2028699" y="0"/>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CAEDCF2E-966E-A940-AD9C-7E7752364C00}"/>
              </a:ext>
            </a:extLst>
          </p:cNvPr>
          <p:cNvSpPr/>
          <p:nvPr userDrawn="1"/>
        </p:nvSpPr>
        <p:spPr>
          <a:xfrm rot="10800000">
            <a:off x="5028862" y="-1"/>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Picture 13">
            <a:extLst>
              <a:ext uri="{FF2B5EF4-FFF2-40B4-BE49-F238E27FC236}">
                <a16:creationId xmlns:a16="http://schemas.microsoft.com/office/drawing/2014/main" id="{5A95558E-B898-054A-B73E-FE784DD63DAE}"/>
              </a:ext>
            </a:extLst>
          </p:cNvPr>
          <p:cNvPicPr>
            <a:picLocks noChangeAspect="1"/>
          </p:cNvPicPr>
          <p:nvPr userDrawn="1"/>
        </p:nvPicPr>
        <p:blipFill>
          <a:blip r:embed="rId3"/>
          <a:stretch>
            <a:fillRect/>
          </a:stretch>
        </p:blipFill>
        <p:spPr>
          <a:xfrm>
            <a:off x="486196" y="2183849"/>
            <a:ext cx="2882037" cy="1853321"/>
          </a:xfrm>
          <a:prstGeom prst="rect">
            <a:avLst/>
          </a:prstGeom>
        </p:spPr>
      </p:pic>
      <p:sp>
        <p:nvSpPr>
          <p:cNvPr id="15" name="Plassholder for tekst 8">
            <a:extLst>
              <a:ext uri="{FF2B5EF4-FFF2-40B4-BE49-F238E27FC236}">
                <a16:creationId xmlns:a16="http://schemas.microsoft.com/office/drawing/2014/main" id="{1A77DE0D-EDC8-BD42-90E0-094F5E382FF5}"/>
              </a:ext>
            </a:extLst>
          </p:cNvPr>
          <p:cNvSpPr>
            <a:spLocks noGrp="1"/>
          </p:cNvSpPr>
          <p:nvPr>
            <p:ph type="body" sz="quarter" idx="13" hasCustomPrompt="1"/>
          </p:nvPr>
        </p:nvSpPr>
        <p:spPr>
          <a:xfrm>
            <a:off x="643435" y="4674151"/>
            <a:ext cx="4711991" cy="744996"/>
          </a:xfrm>
        </p:spPr>
        <p:txBody>
          <a:bodyPr anchor="t">
            <a:noAutofit/>
          </a:bodyPr>
          <a:lstStyle>
            <a:lvl1pPr marL="0" indent="0">
              <a:buFontTx/>
              <a:buNone/>
              <a:defRPr sz="6000" b="1" i="0">
                <a:solidFill>
                  <a:srgbClr val="FFFFFF"/>
                </a:solidFill>
                <a:latin typeface="Franklin Gothic Demi" panose="020B0603020102020204" pitchFamily="34" charset="0"/>
              </a:defRPr>
            </a:lvl1pPr>
          </a:lstStyle>
          <a:p>
            <a:r>
              <a:rPr lang="en-US"/>
              <a:t>Thank you!</a:t>
            </a:r>
          </a:p>
        </p:txBody>
      </p:sp>
      <p:sp>
        <p:nvSpPr>
          <p:cNvPr id="18" name="TextBox 17">
            <a:extLst>
              <a:ext uri="{FF2B5EF4-FFF2-40B4-BE49-F238E27FC236}">
                <a16:creationId xmlns:a16="http://schemas.microsoft.com/office/drawing/2014/main" id="{2DC2ECE2-560F-2845-91F0-CE0CC0CD3314}"/>
              </a:ext>
            </a:extLst>
          </p:cNvPr>
          <p:cNvSpPr txBox="1"/>
          <p:nvPr userDrawn="1"/>
        </p:nvSpPr>
        <p:spPr>
          <a:xfrm>
            <a:off x="643435" y="5613768"/>
            <a:ext cx="4345172" cy="523220"/>
          </a:xfrm>
          <a:prstGeom prst="rect">
            <a:avLst/>
          </a:prstGeom>
          <a:noFill/>
        </p:spPr>
        <p:txBody>
          <a:bodyPr wrap="square" rtlCol="0">
            <a:spAutoFit/>
          </a:bodyPr>
          <a:lstStyle/>
          <a:p>
            <a:r>
              <a:rPr lang="nb-NO" sz="1400" err="1">
                <a:solidFill>
                  <a:srgbClr val="FFFFFF"/>
                </a:solidFill>
              </a:rPr>
              <a:t>www.eiti.org</a:t>
            </a:r>
            <a:endParaRPr lang="nb-NO" sz="1400">
              <a:solidFill>
                <a:srgbClr val="FFFFFF"/>
              </a:solidFill>
            </a:endParaRPr>
          </a:p>
          <a:p>
            <a:r>
              <a:rPr lang="nb-NO" sz="1400">
                <a:solidFill>
                  <a:srgbClr val="FFFFFF"/>
                </a:solidFill>
              </a:rPr>
              <a:t>@</a:t>
            </a:r>
            <a:r>
              <a:rPr lang="nb-NO" sz="1400" err="1">
                <a:solidFill>
                  <a:srgbClr val="FFFFFF"/>
                </a:solidFill>
              </a:rPr>
              <a:t>EITIorg</a:t>
            </a:r>
            <a:endParaRPr lang="nb-NO" sz="1400">
              <a:solidFill>
                <a:srgbClr val="FFFFFF"/>
              </a:solidFill>
            </a:endParaRPr>
          </a:p>
        </p:txBody>
      </p:sp>
    </p:spTree>
    <p:extLst>
      <p:ext uri="{BB962C8B-B14F-4D97-AF65-F5344CB8AC3E}">
        <p14:creationId xmlns:p14="http://schemas.microsoft.com/office/powerpoint/2010/main" val="13329927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2_Tittellysbilde">
    <p:bg>
      <p:bgPr>
        <a:solidFill>
          <a:srgbClr val="FFFFFF">
            <a:alpha val="9804"/>
          </a:srgb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B49AE6F-E19C-A941-AFAF-9A6AD40CEF82}"/>
              </a:ext>
            </a:extLst>
          </p:cNvPr>
          <p:cNvSpPr/>
          <p:nvPr userDrawn="1"/>
        </p:nvSpPr>
        <p:spPr>
          <a:xfrm>
            <a:off x="0" y="459260"/>
            <a:ext cx="883347" cy="280207"/>
          </a:xfrm>
          <a:prstGeom prst="rect">
            <a:avLst/>
          </a:prstGeom>
          <a:solidFill>
            <a:srgbClr val="009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0DC020A5-4687-B34F-9A8C-86567B4C9A9A}"/>
              </a:ext>
            </a:extLst>
          </p:cNvPr>
          <p:cNvSpPr/>
          <p:nvPr userDrawn="1"/>
        </p:nvSpPr>
        <p:spPr>
          <a:xfrm>
            <a:off x="8090434" y="0"/>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6447FAB2-898D-7949-B255-53D40E4BE1E2}"/>
              </a:ext>
            </a:extLst>
          </p:cNvPr>
          <p:cNvSpPr/>
          <p:nvPr userDrawn="1"/>
        </p:nvSpPr>
        <p:spPr>
          <a:xfrm>
            <a:off x="11313170" y="1082351"/>
            <a:ext cx="878830" cy="280207"/>
          </a:xfrm>
          <a:prstGeom prst="rect">
            <a:avLst/>
          </a:prstGeom>
          <a:solidFill>
            <a:srgbClr val="002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ctangle 19">
            <a:extLst>
              <a:ext uri="{FF2B5EF4-FFF2-40B4-BE49-F238E27FC236}">
                <a16:creationId xmlns:a16="http://schemas.microsoft.com/office/drawing/2014/main" id="{35EC463A-E2A6-5944-82A5-DEAB1D87A9D8}"/>
              </a:ext>
            </a:extLst>
          </p:cNvPr>
          <p:cNvSpPr/>
          <p:nvPr userDrawn="1"/>
        </p:nvSpPr>
        <p:spPr>
          <a:xfrm>
            <a:off x="5870234" y="1077544"/>
            <a:ext cx="321112" cy="280207"/>
          </a:xfrm>
          <a:prstGeom prst="rect">
            <a:avLst/>
          </a:prstGeom>
          <a:solidFill>
            <a:srgbClr val="005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Plassholder for tekst 8">
            <a:extLst>
              <a:ext uri="{FF2B5EF4-FFF2-40B4-BE49-F238E27FC236}">
                <a16:creationId xmlns:a16="http://schemas.microsoft.com/office/drawing/2014/main" id="{7B15DB75-8F7F-7347-B7EE-37CBE3ABD8A2}"/>
              </a:ext>
            </a:extLst>
          </p:cNvPr>
          <p:cNvSpPr>
            <a:spLocks noGrp="1"/>
          </p:cNvSpPr>
          <p:nvPr>
            <p:ph type="body" sz="quarter" idx="13" hasCustomPrompt="1"/>
          </p:nvPr>
        </p:nvSpPr>
        <p:spPr>
          <a:xfrm>
            <a:off x="643435" y="4674151"/>
            <a:ext cx="4711991" cy="744996"/>
          </a:xfrm>
        </p:spPr>
        <p:txBody>
          <a:bodyPr anchor="t">
            <a:noAutofit/>
          </a:bodyPr>
          <a:lstStyle>
            <a:lvl1pPr marL="0" indent="0">
              <a:buFontTx/>
              <a:buNone/>
              <a:defRPr sz="6000" b="1" i="0">
                <a:solidFill>
                  <a:srgbClr val="002157"/>
                </a:solidFill>
                <a:latin typeface="Franklin Gothic Demi" panose="020B0603020102020204" pitchFamily="34" charset="0"/>
              </a:defRPr>
            </a:lvl1pPr>
          </a:lstStyle>
          <a:p>
            <a:r>
              <a:rPr lang="en-US"/>
              <a:t>Thank you!</a:t>
            </a:r>
          </a:p>
        </p:txBody>
      </p:sp>
      <p:sp>
        <p:nvSpPr>
          <p:cNvPr id="12" name="TextBox 11">
            <a:extLst>
              <a:ext uri="{FF2B5EF4-FFF2-40B4-BE49-F238E27FC236}">
                <a16:creationId xmlns:a16="http://schemas.microsoft.com/office/drawing/2014/main" id="{6F6104C9-D1B6-8544-9499-7875078E02A9}"/>
              </a:ext>
            </a:extLst>
          </p:cNvPr>
          <p:cNvSpPr txBox="1"/>
          <p:nvPr userDrawn="1"/>
        </p:nvSpPr>
        <p:spPr>
          <a:xfrm>
            <a:off x="643435" y="5613768"/>
            <a:ext cx="4345172" cy="523220"/>
          </a:xfrm>
          <a:prstGeom prst="rect">
            <a:avLst/>
          </a:prstGeom>
          <a:noFill/>
        </p:spPr>
        <p:txBody>
          <a:bodyPr wrap="square" rtlCol="0">
            <a:spAutoFit/>
          </a:bodyPr>
          <a:lstStyle/>
          <a:p>
            <a:r>
              <a:rPr lang="nb-NO" sz="1400" err="1">
                <a:solidFill>
                  <a:srgbClr val="002157"/>
                </a:solidFill>
              </a:rPr>
              <a:t>www.eiti.org</a:t>
            </a:r>
            <a:endParaRPr lang="nb-NO" sz="1400">
              <a:solidFill>
                <a:srgbClr val="002157"/>
              </a:solidFill>
            </a:endParaRPr>
          </a:p>
          <a:p>
            <a:r>
              <a:rPr lang="nb-NO" sz="1400">
                <a:solidFill>
                  <a:srgbClr val="002157"/>
                </a:solidFill>
              </a:rPr>
              <a:t>@</a:t>
            </a:r>
            <a:r>
              <a:rPr lang="nb-NO" sz="1400" err="1">
                <a:solidFill>
                  <a:srgbClr val="002157"/>
                </a:solidFill>
              </a:rPr>
              <a:t>EITIorg</a:t>
            </a:r>
            <a:endParaRPr lang="nb-NO" sz="1400">
              <a:solidFill>
                <a:srgbClr val="002157"/>
              </a:solidFill>
            </a:endParaRPr>
          </a:p>
        </p:txBody>
      </p:sp>
      <p:pic>
        <p:nvPicPr>
          <p:cNvPr id="15" name="Picture 14">
            <a:extLst>
              <a:ext uri="{FF2B5EF4-FFF2-40B4-BE49-F238E27FC236}">
                <a16:creationId xmlns:a16="http://schemas.microsoft.com/office/drawing/2014/main" id="{3F2167BE-9890-394A-B6BD-227F130B0304}"/>
              </a:ext>
            </a:extLst>
          </p:cNvPr>
          <p:cNvPicPr>
            <a:picLocks noChangeAspect="1"/>
          </p:cNvPicPr>
          <p:nvPr userDrawn="1"/>
        </p:nvPicPr>
        <p:blipFill>
          <a:blip r:embed="rId2"/>
          <a:stretch>
            <a:fillRect/>
          </a:stretch>
        </p:blipFill>
        <p:spPr>
          <a:xfrm>
            <a:off x="486196" y="2183849"/>
            <a:ext cx="2882037" cy="1853321"/>
          </a:xfrm>
          <a:prstGeom prst="rect">
            <a:avLst/>
          </a:prstGeom>
        </p:spPr>
      </p:pic>
    </p:spTree>
    <p:extLst>
      <p:ext uri="{BB962C8B-B14F-4D97-AF65-F5344CB8AC3E}">
        <p14:creationId xmlns:p14="http://schemas.microsoft.com/office/powerpoint/2010/main" val="2280200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1_picture">
    <p:bg>
      <p:bgPr>
        <a:solidFill>
          <a:srgbClr val="FAEDBC">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70B929-9328-914C-BFEB-1BA8D78F10B4}"/>
              </a:ext>
            </a:extLst>
          </p:cNvPr>
          <p:cNvSpPr/>
          <p:nvPr userDrawn="1"/>
        </p:nvSpPr>
        <p:spPr>
          <a:xfrm>
            <a:off x="0" y="0"/>
            <a:ext cx="12192000" cy="6858000"/>
          </a:xfrm>
          <a:prstGeom prst="rect">
            <a:avLst/>
          </a:prstGeom>
          <a:gradFill>
            <a:gsLst>
              <a:gs pos="0">
                <a:srgbClr val="1BC2EE"/>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lassholder for bilde 7">
            <a:extLst>
              <a:ext uri="{FF2B5EF4-FFF2-40B4-BE49-F238E27FC236}">
                <a16:creationId xmlns:a16="http://schemas.microsoft.com/office/drawing/2014/main" id="{4F2049E2-5D62-9F41-ACD6-231A22C20DCD}"/>
              </a:ext>
            </a:extLst>
          </p:cNvPr>
          <p:cNvSpPr>
            <a:spLocks noGrp="1"/>
          </p:cNvSpPr>
          <p:nvPr>
            <p:ph type="pic" sz="quarter" idx="14"/>
          </p:nvPr>
        </p:nvSpPr>
        <p:spPr>
          <a:xfrm>
            <a:off x="6096000" y="0"/>
            <a:ext cx="6096000" cy="6857999"/>
          </a:xfrm>
        </p:spPr>
        <p:txBody>
          <a:bodyPr/>
          <a:lstStyle/>
          <a:p>
            <a:r>
              <a:rPr lang="en-GB"/>
              <a:t>Click icon to add picture</a:t>
            </a:r>
            <a:endParaRPr lang="en-US"/>
          </a:p>
        </p:txBody>
      </p:sp>
      <p:sp>
        <p:nvSpPr>
          <p:cNvPr id="11" name="Subtitle 2">
            <a:extLst>
              <a:ext uri="{FF2B5EF4-FFF2-40B4-BE49-F238E27FC236}">
                <a16:creationId xmlns:a16="http://schemas.microsoft.com/office/drawing/2014/main" id="{F978CED7-1B95-B54B-967E-5A9C799EA0EE}"/>
              </a:ext>
            </a:extLst>
          </p:cNvPr>
          <p:cNvSpPr>
            <a:spLocks noGrp="1"/>
          </p:cNvSpPr>
          <p:nvPr>
            <p:ph type="subTitle" idx="1"/>
          </p:nvPr>
        </p:nvSpPr>
        <p:spPr>
          <a:xfrm>
            <a:off x="643435" y="3886159"/>
            <a:ext cx="4711991"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Plassholder for tekst 8">
            <a:extLst>
              <a:ext uri="{FF2B5EF4-FFF2-40B4-BE49-F238E27FC236}">
                <a16:creationId xmlns:a16="http://schemas.microsoft.com/office/drawing/2014/main" id="{913D38AA-ACB5-4C42-9C8B-E6188D4EBB8A}"/>
              </a:ext>
            </a:extLst>
          </p:cNvPr>
          <p:cNvSpPr>
            <a:spLocks noGrp="1"/>
          </p:cNvSpPr>
          <p:nvPr>
            <p:ph type="body" sz="quarter" idx="13" hasCustomPrompt="1"/>
          </p:nvPr>
        </p:nvSpPr>
        <p:spPr>
          <a:xfrm>
            <a:off x="643435" y="3056502"/>
            <a:ext cx="4711991"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Title here</a:t>
            </a:r>
          </a:p>
        </p:txBody>
      </p:sp>
      <p:pic>
        <p:nvPicPr>
          <p:cNvPr id="19" name="Picture 18">
            <a:extLst>
              <a:ext uri="{FF2B5EF4-FFF2-40B4-BE49-F238E27FC236}">
                <a16:creationId xmlns:a16="http://schemas.microsoft.com/office/drawing/2014/main" id="{CC5F0900-427D-C54E-8B7E-FE2A4DF859EF}"/>
              </a:ext>
            </a:extLst>
          </p:cNvPr>
          <p:cNvPicPr>
            <a:picLocks noChangeAspect="1"/>
          </p:cNvPicPr>
          <p:nvPr userDrawn="1"/>
        </p:nvPicPr>
        <p:blipFill>
          <a:blip r:embed="rId2"/>
          <a:stretch>
            <a:fillRect/>
          </a:stretch>
        </p:blipFill>
        <p:spPr>
          <a:xfrm>
            <a:off x="643435" y="5825339"/>
            <a:ext cx="1495765" cy="673730"/>
          </a:xfrm>
          <a:prstGeom prst="rect">
            <a:avLst/>
          </a:prstGeom>
        </p:spPr>
      </p:pic>
      <p:sp>
        <p:nvSpPr>
          <p:cNvPr id="13" name="Rectangle 12">
            <a:extLst>
              <a:ext uri="{FF2B5EF4-FFF2-40B4-BE49-F238E27FC236}">
                <a16:creationId xmlns:a16="http://schemas.microsoft.com/office/drawing/2014/main" id="{F01A58E3-4FEB-7F4F-BE0F-B059D67E39B7}"/>
              </a:ext>
            </a:extLst>
          </p:cNvPr>
          <p:cNvSpPr/>
          <p:nvPr userDrawn="1"/>
        </p:nvSpPr>
        <p:spPr>
          <a:xfrm>
            <a:off x="643435"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6F489C5E-01B9-A44F-8C09-25A33D507AB2}"/>
              </a:ext>
            </a:extLst>
          </p:cNvPr>
          <p:cNvSpPr/>
          <p:nvPr userDrawn="1"/>
        </p:nvSpPr>
        <p:spPr>
          <a:xfrm>
            <a:off x="4074728"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945A21D7-8597-D64F-803E-53A5D42A29C3}"/>
              </a:ext>
            </a:extLst>
          </p:cNvPr>
          <p:cNvSpPr/>
          <p:nvPr userDrawn="1"/>
        </p:nvSpPr>
        <p:spPr>
          <a:xfrm>
            <a:off x="5217170"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5D850B22-B830-B747-B47D-4A978996033B}"/>
              </a:ext>
            </a:extLst>
          </p:cNvPr>
          <p:cNvSpPr/>
          <p:nvPr userDrawn="1"/>
        </p:nvSpPr>
        <p:spPr>
          <a:xfrm>
            <a:off x="2287473"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219943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Title blank">
    <p:bg>
      <p:bgPr>
        <a:solidFill>
          <a:srgbClr val="FFFFFF">
            <a:alpha val="9804"/>
          </a:srgb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1384619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slide with subtitle">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2" y="2019792"/>
            <a:ext cx="10905753"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32233516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start 7">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42747428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start 5">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35274627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5">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5"/>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7884706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ase study 5">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969DD-5FC0-D01B-75F1-8B12920E4FAE}"/>
              </a:ext>
            </a:extLst>
          </p:cNvPr>
          <p:cNvSpPr/>
          <p:nvPr userDrawn="1"/>
        </p:nvSpPr>
        <p:spPr>
          <a:xfrm>
            <a:off x="636493" y="2604654"/>
            <a:ext cx="11555508" cy="3669146"/>
          </a:xfrm>
          <a:prstGeom prst="rect">
            <a:avLst/>
          </a:prstGeom>
          <a:solidFill>
            <a:schemeClr val="accent5">
              <a:lumMod val="20000"/>
              <a:lumOff val="80000"/>
              <a:alpha val="1467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5"/>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15666068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4">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rgbClr val="89AA2E"/>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10035165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7">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19014046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3">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4"/>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15210779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start 3">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2426425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6_Tittellysbilde">
    <p:bg>
      <p:bgPr>
        <a:solidFill>
          <a:srgbClr val="FAEDBC">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70B929-9328-914C-BFEB-1BA8D78F10B4}"/>
              </a:ext>
            </a:extLst>
          </p:cNvPr>
          <p:cNvSpPr/>
          <p:nvPr userDrawn="1"/>
        </p:nvSpPr>
        <p:spPr>
          <a:xfrm>
            <a:off x="0" y="0"/>
            <a:ext cx="12192000" cy="6858000"/>
          </a:xfrm>
          <a:prstGeom prst="rect">
            <a:avLst/>
          </a:prstGeom>
          <a:gradFill>
            <a:gsLst>
              <a:gs pos="0">
                <a:srgbClr val="1BC2EE"/>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Picture 5">
            <a:extLst>
              <a:ext uri="{FF2B5EF4-FFF2-40B4-BE49-F238E27FC236}">
                <a16:creationId xmlns:a16="http://schemas.microsoft.com/office/drawing/2014/main" id="{52725910-2A8E-644C-8AE0-0D8893931115}"/>
              </a:ext>
            </a:extLst>
          </p:cNvPr>
          <p:cNvPicPr>
            <a:picLocks noChangeAspect="1"/>
          </p:cNvPicPr>
          <p:nvPr userDrawn="1"/>
        </p:nvPicPr>
        <p:blipFill>
          <a:blip r:embed="rId2"/>
          <a:stretch>
            <a:fillRect/>
          </a:stretch>
        </p:blipFill>
        <p:spPr>
          <a:xfrm>
            <a:off x="3957230" y="2053643"/>
            <a:ext cx="4277537" cy="2750711"/>
          </a:xfrm>
          <a:prstGeom prst="rect">
            <a:avLst/>
          </a:prstGeom>
        </p:spPr>
      </p:pic>
      <p:sp>
        <p:nvSpPr>
          <p:cNvPr id="9" name="Rectangle 8">
            <a:extLst>
              <a:ext uri="{FF2B5EF4-FFF2-40B4-BE49-F238E27FC236}">
                <a16:creationId xmlns:a16="http://schemas.microsoft.com/office/drawing/2014/main" id="{CF41344B-58B7-C649-BB2F-0F1B47F243D2}"/>
              </a:ext>
            </a:extLst>
          </p:cNvPr>
          <p:cNvSpPr/>
          <p:nvPr userDrawn="1"/>
        </p:nvSpPr>
        <p:spPr>
          <a:xfrm>
            <a:off x="1026133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ctangle 9">
            <a:extLst>
              <a:ext uri="{FF2B5EF4-FFF2-40B4-BE49-F238E27FC236}">
                <a16:creationId xmlns:a16="http://schemas.microsoft.com/office/drawing/2014/main" id="{BB8C847C-FD7F-FD42-BD44-7CDF1FAB5F87}"/>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469446E0-B354-BF41-9A69-98CC87CF9EE0}"/>
              </a:ext>
            </a:extLst>
          </p:cNvPr>
          <p:cNvSpPr/>
          <p:nvPr userDrawn="1"/>
        </p:nvSpPr>
        <p:spPr>
          <a:xfrm>
            <a:off x="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ctangle 11">
            <a:extLst>
              <a:ext uri="{FF2B5EF4-FFF2-40B4-BE49-F238E27FC236}">
                <a16:creationId xmlns:a16="http://schemas.microsoft.com/office/drawing/2014/main" id="{CE4269DA-C37A-D940-A720-98642AF5CFDB}"/>
              </a:ext>
            </a:extLst>
          </p:cNvPr>
          <p:cNvSpPr/>
          <p:nvPr userDrawn="1"/>
        </p:nvSpPr>
        <p:spPr>
          <a:xfrm>
            <a:off x="26956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6AA5F1C2-D968-234A-B538-0EFF43A1AED5}"/>
              </a:ext>
            </a:extLst>
          </p:cNvPr>
          <p:cNvSpPr/>
          <p:nvPr userDrawn="1"/>
        </p:nvSpPr>
        <p:spPr>
          <a:xfrm rot="10800000">
            <a:off x="9014878"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0F562827-34BE-A04E-AE24-AC13E6DB7C89}"/>
              </a:ext>
            </a:extLst>
          </p:cNvPr>
          <p:cNvSpPr/>
          <p:nvPr userDrawn="1"/>
        </p:nvSpPr>
        <p:spPr>
          <a:xfrm rot="10800000">
            <a:off x="407300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57DC4FF4-C8E8-DB4B-98FF-6684A75F5CC4}"/>
              </a:ext>
            </a:extLst>
          </p:cNvPr>
          <p:cNvSpPr/>
          <p:nvPr userDrawn="1"/>
        </p:nvSpPr>
        <p:spPr>
          <a:xfrm rot="10800000">
            <a:off x="154010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3896B0C4-03B6-C640-86AD-1224C56F4507}"/>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0812306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2">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bg1"/>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37433920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ase study 3">
    <p:bg>
      <p:bgPr>
        <a:solidFill>
          <a:srgbClr val="FFFFFF">
            <a:alpha val="9804"/>
          </a:srgb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4EEFD6A-810A-D460-768B-4FED3655FC13}"/>
              </a:ext>
            </a:extLst>
          </p:cNvPr>
          <p:cNvSpPr/>
          <p:nvPr userDrawn="1"/>
        </p:nvSpPr>
        <p:spPr>
          <a:xfrm>
            <a:off x="636492" y="2604654"/>
            <a:ext cx="11644407" cy="3669146"/>
          </a:xfrm>
          <a:prstGeom prst="rect">
            <a:avLst/>
          </a:prstGeom>
          <a:solidFill>
            <a:schemeClr val="accent4">
              <a:alpha val="1517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4"/>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37519556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start 2">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2113312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ase study 2">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3CB711-1DC6-98C2-0238-8C8C8AEDB3AE}"/>
              </a:ext>
            </a:extLst>
          </p:cNvPr>
          <p:cNvSpPr/>
          <p:nvPr userDrawn="1"/>
        </p:nvSpPr>
        <p:spPr>
          <a:xfrm>
            <a:off x="636493" y="2604654"/>
            <a:ext cx="11555508" cy="3669146"/>
          </a:xfrm>
          <a:prstGeom prst="rect">
            <a:avLst/>
          </a:prstGeom>
          <a:solidFill>
            <a:schemeClr val="bg1">
              <a:alpha val="103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bg1"/>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12788986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with subtitle">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2" y="2019792"/>
            <a:ext cx="10905753"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37746893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1">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tx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8157565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start 1">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29356178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ase study 1">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55045F-EFB2-836C-297B-03B00235D5C5}"/>
              </a:ext>
            </a:extLst>
          </p:cNvPr>
          <p:cNvSpPr/>
          <p:nvPr userDrawn="1"/>
        </p:nvSpPr>
        <p:spPr>
          <a:xfrm>
            <a:off x="636493" y="2604654"/>
            <a:ext cx="11555508" cy="3681846"/>
          </a:xfrm>
          <a:prstGeom prst="rect">
            <a:avLst/>
          </a:prstGeom>
          <a:solidFill>
            <a:schemeClr val="tx2">
              <a:alpha val="103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tx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23707312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1">
    <p:bg>
      <p:bgPr>
        <a:solidFill>
          <a:srgbClr val="FAEDBC">
            <a:alpha val="9804"/>
          </a:srgbClr>
        </a:solidFill>
        <a:effectLst/>
      </p:bgPr>
    </p:bg>
    <p:spTree>
      <p:nvGrpSpPr>
        <p:cNvPr id="1" name=""/>
        <p:cNvGrpSpPr/>
        <p:nvPr/>
      </p:nvGrpSpPr>
      <p:grpSpPr>
        <a:xfrm>
          <a:off x="0" y="0"/>
          <a:ext cx="0" cy="0"/>
          <a:chOff x="0" y="0"/>
          <a:chExt cx="0" cy="0"/>
        </a:xfrm>
      </p:grpSpPr>
      <p:pic>
        <p:nvPicPr>
          <p:cNvPr id="5" name="Picture 4" descr="A wind turbines in the ocean&#10;&#10;Description automatically generated">
            <a:extLst>
              <a:ext uri="{FF2B5EF4-FFF2-40B4-BE49-F238E27FC236}">
                <a16:creationId xmlns:a16="http://schemas.microsoft.com/office/drawing/2014/main" id="{F929ADEF-2662-1286-7898-0A3B7AC768F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814959" y="-2"/>
            <a:ext cx="11377041" cy="6858000"/>
          </a:xfrm>
          <a:prstGeom prst="rect">
            <a:avLst/>
          </a:prstGeom>
        </p:spPr>
      </p:pic>
      <p:sp>
        <p:nvSpPr>
          <p:cNvPr id="2" name="Rectangle 1">
            <a:extLst>
              <a:ext uri="{FF2B5EF4-FFF2-40B4-BE49-F238E27FC236}">
                <a16:creationId xmlns:a16="http://schemas.microsoft.com/office/drawing/2014/main" id="{B270B929-9328-914C-BFEB-1BA8D78F10B4}"/>
              </a:ext>
            </a:extLst>
          </p:cNvPr>
          <p:cNvSpPr/>
          <p:nvPr userDrawn="1"/>
        </p:nvSpPr>
        <p:spPr>
          <a:xfrm>
            <a:off x="0" y="-1"/>
            <a:ext cx="12192000" cy="6858000"/>
          </a:xfrm>
          <a:prstGeom prst="rect">
            <a:avLst/>
          </a:prstGeom>
          <a:gradFill>
            <a:gsLst>
              <a:gs pos="0">
                <a:srgbClr val="1BC2EE">
                  <a:alpha val="84551"/>
                </a:srgbClr>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Subtitle 2">
            <a:extLst>
              <a:ext uri="{FF2B5EF4-FFF2-40B4-BE49-F238E27FC236}">
                <a16:creationId xmlns:a16="http://schemas.microsoft.com/office/drawing/2014/main" id="{6CE0DCDA-C0F7-D54F-AF4E-9DA03B4CC237}"/>
              </a:ext>
            </a:extLst>
          </p:cNvPr>
          <p:cNvSpPr>
            <a:spLocks noGrp="1"/>
          </p:cNvSpPr>
          <p:nvPr>
            <p:ph type="subTitle" idx="1"/>
          </p:nvPr>
        </p:nvSpPr>
        <p:spPr>
          <a:xfrm>
            <a:off x="643435" y="3886159"/>
            <a:ext cx="11227453" cy="417758"/>
          </a:xfrm>
        </p:spPr>
        <p:txBody>
          <a:bodyPr>
            <a:noAutofit/>
          </a:bodyPr>
          <a:lstStyle>
            <a:lvl1pPr marL="0" indent="0" algn="l">
              <a:lnSpc>
                <a:spcPct val="112000"/>
              </a:lnSpc>
              <a:spcBef>
                <a:spcPts val="0"/>
              </a:spcBef>
              <a:spcAft>
                <a:spcPts val="0"/>
              </a:spcAft>
              <a:buNone/>
              <a:defRPr sz="3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6" name="Plassholder for tekst 8">
            <a:extLst>
              <a:ext uri="{FF2B5EF4-FFF2-40B4-BE49-F238E27FC236}">
                <a16:creationId xmlns:a16="http://schemas.microsoft.com/office/drawing/2014/main" id="{A60C8AA2-1499-8444-9FA4-1DFFBBDF809F}"/>
              </a:ext>
            </a:extLst>
          </p:cNvPr>
          <p:cNvSpPr>
            <a:spLocks noGrp="1"/>
          </p:cNvSpPr>
          <p:nvPr>
            <p:ph type="body" sz="quarter" idx="13"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Title here</a:t>
            </a:r>
          </a:p>
        </p:txBody>
      </p:sp>
      <p:pic>
        <p:nvPicPr>
          <p:cNvPr id="17" name="Picture 16">
            <a:extLst>
              <a:ext uri="{FF2B5EF4-FFF2-40B4-BE49-F238E27FC236}">
                <a16:creationId xmlns:a16="http://schemas.microsoft.com/office/drawing/2014/main" id="{23318D56-2F65-2345-986D-6A6A6434642B}"/>
              </a:ext>
            </a:extLst>
          </p:cNvPr>
          <p:cNvPicPr>
            <a:picLocks noChangeAspect="1"/>
          </p:cNvPicPr>
          <p:nvPr userDrawn="1"/>
        </p:nvPicPr>
        <p:blipFill>
          <a:blip r:embed="rId3"/>
          <a:stretch>
            <a:fillRect/>
          </a:stretch>
        </p:blipFill>
        <p:spPr>
          <a:xfrm>
            <a:off x="643435" y="5825339"/>
            <a:ext cx="1495765" cy="673730"/>
          </a:xfrm>
          <a:prstGeom prst="rect">
            <a:avLst/>
          </a:prstGeom>
        </p:spPr>
      </p:pic>
      <p:sp>
        <p:nvSpPr>
          <p:cNvPr id="24" name="TextBox 23">
            <a:extLst>
              <a:ext uri="{FF2B5EF4-FFF2-40B4-BE49-F238E27FC236}">
                <a16:creationId xmlns:a16="http://schemas.microsoft.com/office/drawing/2014/main" id="{5955B5D0-FBF1-164D-8B43-EE8BE2276F5F}"/>
              </a:ext>
            </a:extLst>
          </p:cNvPr>
          <p:cNvSpPr txBox="1"/>
          <p:nvPr userDrawn="1"/>
        </p:nvSpPr>
        <p:spPr>
          <a:xfrm>
            <a:off x="6572528" y="5808678"/>
            <a:ext cx="4976037" cy="707886"/>
          </a:xfrm>
          <a:prstGeom prst="rect">
            <a:avLst/>
          </a:prstGeom>
          <a:noFill/>
        </p:spPr>
        <p:txBody>
          <a:bodyPr wrap="square" rtlCol="0">
            <a:spAutoFit/>
          </a:bodyPr>
          <a:lstStyle/>
          <a:p>
            <a:pPr algn="r"/>
            <a:r>
              <a:rPr lang="en-GB" sz="2000" b="0" i="0" kern="1200" noProof="0">
                <a:solidFill>
                  <a:srgbClr val="FFFFFF"/>
                </a:solidFill>
                <a:effectLst/>
                <a:latin typeface="+mj-lt"/>
                <a:ea typeface="+mn-ea"/>
                <a:cs typeface="+mn-cs"/>
              </a:rPr>
              <a:t>The global standard for the good governance of oil, gas and mineral resources.</a:t>
            </a:r>
            <a:endParaRPr lang="en-GB" sz="2000" b="0" i="0" noProof="0">
              <a:solidFill>
                <a:srgbClr val="FFFFFF"/>
              </a:solidFill>
              <a:latin typeface="+mj-lt"/>
            </a:endParaRPr>
          </a:p>
        </p:txBody>
      </p:sp>
      <p:sp>
        <p:nvSpPr>
          <p:cNvPr id="26" name="Rectangle 25">
            <a:extLst>
              <a:ext uri="{FF2B5EF4-FFF2-40B4-BE49-F238E27FC236}">
                <a16:creationId xmlns:a16="http://schemas.microsoft.com/office/drawing/2014/main" id="{F2034F08-2E77-80DA-F88B-7E29D02A9085}"/>
              </a:ext>
            </a:extLst>
          </p:cNvPr>
          <p:cNvSpPr/>
          <p:nvPr userDrawn="1"/>
        </p:nvSpPr>
        <p:spPr>
          <a:xfrm>
            <a:off x="348427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Rectangle 26">
            <a:extLst>
              <a:ext uri="{FF2B5EF4-FFF2-40B4-BE49-F238E27FC236}">
                <a16:creationId xmlns:a16="http://schemas.microsoft.com/office/drawing/2014/main" id="{C4D3322B-25E7-12B3-4115-D3911DCB2E14}"/>
              </a:ext>
            </a:extLst>
          </p:cNvPr>
          <p:cNvSpPr/>
          <p:nvPr userDrawn="1"/>
        </p:nvSpPr>
        <p:spPr>
          <a:xfrm>
            <a:off x="7511040" y="803075"/>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8" name="Rectangle 27">
            <a:extLst>
              <a:ext uri="{FF2B5EF4-FFF2-40B4-BE49-F238E27FC236}">
                <a16:creationId xmlns:a16="http://schemas.microsoft.com/office/drawing/2014/main" id="{C3A1D9AF-53FD-A902-F732-559BB70A7A56}"/>
              </a:ext>
            </a:extLst>
          </p:cNvPr>
          <p:cNvSpPr/>
          <p:nvPr userDrawn="1"/>
        </p:nvSpPr>
        <p:spPr>
          <a:xfrm>
            <a:off x="11870888" y="38276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Rectangle 30">
            <a:extLst>
              <a:ext uri="{FF2B5EF4-FFF2-40B4-BE49-F238E27FC236}">
                <a16:creationId xmlns:a16="http://schemas.microsoft.com/office/drawing/2014/main" id="{E7F62103-F0E3-F7FE-4CE7-B3AAF1709C64}"/>
              </a:ext>
            </a:extLst>
          </p:cNvPr>
          <p:cNvSpPr/>
          <p:nvPr userDrawn="1"/>
        </p:nvSpPr>
        <p:spPr>
          <a:xfrm>
            <a:off x="0" y="522868"/>
            <a:ext cx="814959"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959262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blank">
    <p:bg>
      <p:bgPr>
        <a:solidFill>
          <a:srgbClr val="FFFFFF">
            <a:alpha val="9804"/>
          </a:srgb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848718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9_Tittellysbilde">
    <p:bg>
      <p:bgPr>
        <a:solidFill>
          <a:srgbClr val="FFFFFF">
            <a:alpha val="9804"/>
          </a:srgb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600D4C1-CA83-924C-ACF6-7A56C964A98E}"/>
              </a:ext>
            </a:extLst>
          </p:cNvPr>
          <p:cNvPicPr>
            <a:picLocks noChangeAspect="1"/>
          </p:cNvPicPr>
          <p:nvPr userDrawn="1"/>
        </p:nvPicPr>
        <p:blipFill>
          <a:blip r:embed="rId2"/>
          <a:stretch>
            <a:fillRect/>
          </a:stretch>
        </p:blipFill>
        <p:spPr>
          <a:xfrm>
            <a:off x="643434" y="5826626"/>
            <a:ext cx="1495766" cy="673730"/>
          </a:xfrm>
          <a:prstGeom prst="rect">
            <a:avLst/>
          </a:prstGeom>
        </p:spPr>
      </p:pic>
      <p:sp>
        <p:nvSpPr>
          <p:cNvPr id="8" name="Subtitle 2">
            <a:extLst>
              <a:ext uri="{FF2B5EF4-FFF2-40B4-BE49-F238E27FC236}">
                <a16:creationId xmlns:a16="http://schemas.microsoft.com/office/drawing/2014/main" id="{4F097DB4-7D69-F446-9FAB-5641F169DD51}"/>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13285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9" name="Plassholder for tekst 8">
            <a:extLst>
              <a:ext uri="{FF2B5EF4-FFF2-40B4-BE49-F238E27FC236}">
                <a16:creationId xmlns:a16="http://schemas.microsoft.com/office/drawing/2014/main" id="{32FDEDD4-3C78-3343-9A10-1A3EE7C62945}"/>
              </a:ext>
            </a:extLst>
          </p:cNvPr>
          <p:cNvSpPr>
            <a:spLocks noGrp="1"/>
          </p:cNvSpPr>
          <p:nvPr>
            <p:ph type="body" sz="quarter" idx="13" hasCustomPrompt="1"/>
          </p:nvPr>
        </p:nvSpPr>
        <p:spPr>
          <a:xfrm>
            <a:off x="643435" y="3056502"/>
            <a:ext cx="11227453" cy="744996"/>
          </a:xfrm>
        </p:spPr>
        <p:txBody>
          <a:bodyPr anchor="t">
            <a:normAutofit/>
          </a:bodyPr>
          <a:lstStyle>
            <a:lvl1pPr marL="0" indent="0">
              <a:buFontTx/>
              <a:buNone/>
              <a:defRPr sz="5600" b="1" i="0">
                <a:solidFill>
                  <a:srgbClr val="132856"/>
                </a:solidFill>
                <a:latin typeface="Franklin Gothic Demi" panose="020B0603020102020204" pitchFamily="34" charset="0"/>
              </a:defRPr>
            </a:lvl1pPr>
          </a:lstStyle>
          <a:p>
            <a:r>
              <a:rPr lang="en-US"/>
              <a:t>Title here</a:t>
            </a:r>
          </a:p>
        </p:txBody>
      </p:sp>
      <p:sp>
        <p:nvSpPr>
          <p:cNvPr id="37" name="Rectangle 36">
            <a:extLst>
              <a:ext uri="{FF2B5EF4-FFF2-40B4-BE49-F238E27FC236}">
                <a16:creationId xmlns:a16="http://schemas.microsoft.com/office/drawing/2014/main" id="{0596C43E-9D9E-1D41-B0B3-CD0EB024A5E4}"/>
              </a:ext>
            </a:extLst>
          </p:cNvPr>
          <p:cNvSpPr/>
          <p:nvPr userDrawn="1"/>
        </p:nvSpPr>
        <p:spPr>
          <a:xfrm>
            <a:off x="3261" y="45926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8" name="Rectangle 37">
            <a:extLst>
              <a:ext uri="{FF2B5EF4-FFF2-40B4-BE49-F238E27FC236}">
                <a16:creationId xmlns:a16="http://schemas.microsoft.com/office/drawing/2014/main" id="{C29B5521-C2A3-A441-B999-F2447A458EAF}"/>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0" name="Rectangle 39">
            <a:extLst>
              <a:ext uri="{FF2B5EF4-FFF2-40B4-BE49-F238E27FC236}">
                <a16:creationId xmlns:a16="http://schemas.microsoft.com/office/drawing/2014/main" id="{EB866F8D-7F58-C141-BC3E-5DBF3CA36587}"/>
              </a:ext>
            </a:extLst>
          </p:cNvPr>
          <p:cNvSpPr/>
          <p:nvPr userDrawn="1"/>
        </p:nvSpPr>
        <p:spPr>
          <a:xfrm>
            <a:off x="11870888" y="107754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5" name="TextBox 44">
            <a:extLst>
              <a:ext uri="{FF2B5EF4-FFF2-40B4-BE49-F238E27FC236}">
                <a16:creationId xmlns:a16="http://schemas.microsoft.com/office/drawing/2014/main" id="{8769D740-F336-9140-824F-BE835F2B8E3D}"/>
              </a:ext>
            </a:extLst>
          </p:cNvPr>
          <p:cNvSpPr txBox="1"/>
          <p:nvPr userDrawn="1"/>
        </p:nvSpPr>
        <p:spPr>
          <a:xfrm>
            <a:off x="6572528" y="5808678"/>
            <a:ext cx="4976037" cy="707886"/>
          </a:xfrm>
          <a:prstGeom prst="rect">
            <a:avLst/>
          </a:prstGeom>
          <a:noFill/>
        </p:spPr>
        <p:txBody>
          <a:bodyPr wrap="square" rtlCol="0">
            <a:spAutoFit/>
          </a:bodyPr>
          <a:lstStyle/>
          <a:p>
            <a:pPr algn="r"/>
            <a:r>
              <a:rPr lang="nb-NO" sz="2000" b="0" i="0" kern="1200">
                <a:solidFill>
                  <a:srgbClr val="002157"/>
                </a:solidFill>
                <a:effectLst/>
                <a:latin typeface="+mj-lt"/>
                <a:ea typeface="+mn-ea"/>
                <a:cs typeface="+mn-cs"/>
              </a:rPr>
              <a:t>The global standard for </a:t>
            </a:r>
            <a:r>
              <a:rPr lang="nb-NO" sz="2000" b="0" i="0" kern="1200" err="1">
                <a:solidFill>
                  <a:srgbClr val="002157"/>
                </a:solidFill>
                <a:effectLst/>
                <a:latin typeface="+mj-lt"/>
                <a:ea typeface="+mn-ea"/>
                <a:cs typeface="+mn-cs"/>
              </a:rPr>
              <a:t>the</a:t>
            </a:r>
            <a:r>
              <a:rPr lang="nb-NO" sz="2000" b="0" i="0" kern="1200">
                <a:solidFill>
                  <a:srgbClr val="002157"/>
                </a:solidFill>
                <a:effectLst/>
                <a:latin typeface="+mj-lt"/>
                <a:ea typeface="+mn-ea"/>
                <a:cs typeface="+mn-cs"/>
              </a:rPr>
              <a:t> </a:t>
            </a:r>
            <a:r>
              <a:rPr lang="nb-NO" sz="2000" b="0" i="0" kern="1200" err="1">
                <a:solidFill>
                  <a:srgbClr val="002157"/>
                </a:solidFill>
                <a:effectLst/>
                <a:latin typeface="+mj-lt"/>
                <a:ea typeface="+mn-ea"/>
                <a:cs typeface="+mn-cs"/>
              </a:rPr>
              <a:t>good</a:t>
            </a:r>
            <a:r>
              <a:rPr lang="nb-NO" sz="2000" b="0" i="0" kern="1200">
                <a:solidFill>
                  <a:srgbClr val="002157"/>
                </a:solidFill>
                <a:effectLst/>
                <a:latin typeface="+mj-lt"/>
                <a:ea typeface="+mn-ea"/>
                <a:cs typeface="+mn-cs"/>
              </a:rPr>
              <a:t> </a:t>
            </a:r>
            <a:r>
              <a:rPr lang="nb-NO" sz="2000" b="0" i="0" kern="1200" err="1">
                <a:solidFill>
                  <a:srgbClr val="002157"/>
                </a:solidFill>
                <a:effectLst/>
                <a:latin typeface="+mj-lt"/>
                <a:ea typeface="+mn-ea"/>
                <a:cs typeface="+mn-cs"/>
              </a:rPr>
              <a:t>governance</a:t>
            </a:r>
            <a:br>
              <a:rPr lang="nb-NO" sz="2000" b="0" i="0" kern="1200">
                <a:solidFill>
                  <a:srgbClr val="002157"/>
                </a:solidFill>
                <a:effectLst/>
                <a:latin typeface="+mj-lt"/>
                <a:ea typeface="+mn-ea"/>
                <a:cs typeface="+mn-cs"/>
              </a:rPr>
            </a:br>
            <a:r>
              <a:rPr lang="nb-NO" sz="2000" b="0" i="0" kern="1200" err="1">
                <a:solidFill>
                  <a:srgbClr val="002157"/>
                </a:solidFill>
                <a:effectLst/>
                <a:latin typeface="+mj-lt"/>
                <a:ea typeface="+mn-ea"/>
                <a:cs typeface="+mn-cs"/>
              </a:rPr>
              <a:t>of</a:t>
            </a:r>
            <a:r>
              <a:rPr lang="nb-NO" sz="2000" b="0" i="0" kern="1200">
                <a:solidFill>
                  <a:srgbClr val="002157"/>
                </a:solidFill>
                <a:effectLst/>
                <a:latin typeface="+mj-lt"/>
                <a:ea typeface="+mn-ea"/>
                <a:cs typeface="+mn-cs"/>
              </a:rPr>
              <a:t> </a:t>
            </a:r>
            <a:r>
              <a:rPr lang="nb-NO" sz="2000" b="0" i="0" kern="1200" err="1">
                <a:solidFill>
                  <a:srgbClr val="002157"/>
                </a:solidFill>
                <a:effectLst/>
                <a:latin typeface="+mj-lt"/>
                <a:ea typeface="+mn-ea"/>
                <a:cs typeface="+mn-cs"/>
              </a:rPr>
              <a:t>oil</a:t>
            </a:r>
            <a:r>
              <a:rPr lang="nb-NO" sz="2000" b="0" i="0" kern="1200">
                <a:solidFill>
                  <a:srgbClr val="002157"/>
                </a:solidFill>
                <a:effectLst/>
                <a:latin typeface="+mj-lt"/>
                <a:ea typeface="+mn-ea"/>
                <a:cs typeface="+mn-cs"/>
              </a:rPr>
              <a:t>, gas and mineral </a:t>
            </a:r>
            <a:r>
              <a:rPr lang="nb-NO" sz="2000" b="0" i="0" kern="1200" err="1">
                <a:solidFill>
                  <a:srgbClr val="002157"/>
                </a:solidFill>
                <a:effectLst/>
                <a:latin typeface="+mj-lt"/>
                <a:ea typeface="+mn-ea"/>
                <a:cs typeface="+mn-cs"/>
              </a:rPr>
              <a:t>resources</a:t>
            </a:r>
            <a:r>
              <a:rPr lang="nb-NO" sz="2000" b="0" i="0" kern="1200">
                <a:solidFill>
                  <a:srgbClr val="002157"/>
                </a:solidFill>
                <a:effectLst/>
                <a:latin typeface="+mj-lt"/>
                <a:ea typeface="+mn-ea"/>
                <a:cs typeface="+mn-cs"/>
              </a:rPr>
              <a:t>.</a:t>
            </a:r>
            <a:endParaRPr lang="nb-NO" sz="2000" b="0" i="0">
              <a:solidFill>
                <a:srgbClr val="002157"/>
              </a:solidFill>
              <a:latin typeface="+mj-lt"/>
            </a:endParaRPr>
          </a:p>
        </p:txBody>
      </p:sp>
      <p:sp>
        <p:nvSpPr>
          <p:cNvPr id="46" name="Rectangle 45">
            <a:extLst>
              <a:ext uri="{FF2B5EF4-FFF2-40B4-BE49-F238E27FC236}">
                <a16:creationId xmlns:a16="http://schemas.microsoft.com/office/drawing/2014/main" id="{6BF01A5C-F0D7-7343-90AC-D12336C68785}"/>
              </a:ext>
            </a:extLst>
          </p:cNvPr>
          <p:cNvSpPr/>
          <p:nvPr userDrawn="1"/>
        </p:nvSpPr>
        <p:spPr>
          <a:xfrm>
            <a:off x="7511040" y="1082351"/>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166268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6 with copy">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2" y="2019792"/>
            <a:ext cx="10905753" cy="3581400"/>
          </a:xfrm>
        </p:spPr>
        <p:txBody>
          <a:bodyPr/>
          <a:lstStyle/>
          <a:p>
            <a:pPr lvl="0"/>
            <a:r>
              <a:rPr lang="en-GB"/>
              <a:t>Click to edit Master text styles</a:t>
            </a:r>
          </a:p>
        </p:txBody>
      </p:sp>
      <p:sp>
        <p:nvSpPr>
          <p:cNvPr id="16" name="Rectangle 15">
            <a:extLst>
              <a:ext uri="{FF2B5EF4-FFF2-40B4-BE49-F238E27FC236}">
                <a16:creationId xmlns:a16="http://schemas.microsoft.com/office/drawing/2014/main" id="{59DE9526-326B-8E6B-E175-A11FFB71DEE7}"/>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Rectangle 16">
            <a:extLst>
              <a:ext uri="{FF2B5EF4-FFF2-40B4-BE49-F238E27FC236}">
                <a16:creationId xmlns:a16="http://schemas.microsoft.com/office/drawing/2014/main" id="{ACFCD0E7-E867-15B4-24B3-B86122988525}"/>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A22CBEE6-4B97-EAAC-52A0-4A7750EC87B4}"/>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97A2AB04-D861-FBE7-DD78-C60998C81DF4}"/>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100029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 start 4">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rgbClr val="89AA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25127611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Case study 4">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969DD-5FC0-D01B-75F1-8B12920E4FAE}"/>
              </a:ext>
            </a:extLst>
          </p:cNvPr>
          <p:cNvSpPr/>
          <p:nvPr userDrawn="1"/>
        </p:nvSpPr>
        <p:spPr>
          <a:xfrm>
            <a:off x="636493" y="2604654"/>
            <a:ext cx="11555508" cy="3669146"/>
          </a:xfrm>
          <a:prstGeom prst="rect">
            <a:avLst/>
          </a:prstGeom>
          <a:solidFill>
            <a:srgbClr val="89AA2E">
              <a:alpha val="1467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rgbClr val="89AA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rgbClr val="89AA2E"/>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20514402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Case study 7">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969DD-5FC0-D01B-75F1-8B12920E4FAE}"/>
              </a:ext>
            </a:extLst>
          </p:cNvPr>
          <p:cNvSpPr/>
          <p:nvPr userDrawn="1"/>
        </p:nvSpPr>
        <p:spPr>
          <a:xfrm>
            <a:off x="636493" y="2604654"/>
            <a:ext cx="11555508" cy="3669146"/>
          </a:xfrm>
          <a:prstGeom prst="rect">
            <a:avLst/>
          </a:prstGeom>
          <a:solidFill>
            <a:schemeClr val="accent2">
              <a:lumMod val="20000"/>
              <a:lumOff val="80000"/>
              <a:alpha val="1467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40372557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ection start 6">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38761884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ase study 6">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969DD-5FC0-D01B-75F1-8B12920E4FAE}"/>
              </a:ext>
            </a:extLst>
          </p:cNvPr>
          <p:cNvSpPr/>
          <p:nvPr userDrawn="1"/>
        </p:nvSpPr>
        <p:spPr>
          <a:xfrm>
            <a:off x="636493" y="2604654"/>
            <a:ext cx="11555508" cy="3669146"/>
          </a:xfrm>
          <a:prstGeom prst="rect">
            <a:avLst/>
          </a:prstGeom>
          <a:solidFill>
            <a:schemeClr val="accent6">
              <a:lumMod val="20000"/>
              <a:lumOff val="80000"/>
              <a:alpha val="1467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6"/>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24068841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6">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6"/>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6098618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End slide 1">
    <p:bg>
      <p:bgPr>
        <a:solidFill>
          <a:srgbClr val="FAEDBC">
            <a:alpha val="9804"/>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FB570E-21A5-99EE-67A3-CB44E2087D3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610734" y="-1"/>
            <a:ext cx="10578006" cy="6858001"/>
          </a:xfrm>
          <a:prstGeom prst="rect">
            <a:avLst/>
          </a:prstGeom>
        </p:spPr>
      </p:pic>
      <p:sp>
        <p:nvSpPr>
          <p:cNvPr id="4" name="Rectangle 3">
            <a:extLst>
              <a:ext uri="{FF2B5EF4-FFF2-40B4-BE49-F238E27FC236}">
                <a16:creationId xmlns:a16="http://schemas.microsoft.com/office/drawing/2014/main" id="{9238BB3D-1CD5-15EA-55D8-6E7011FE809F}"/>
              </a:ext>
            </a:extLst>
          </p:cNvPr>
          <p:cNvSpPr/>
          <p:nvPr userDrawn="1"/>
        </p:nvSpPr>
        <p:spPr>
          <a:xfrm>
            <a:off x="0" y="-1"/>
            <a:ext cx="12192000" cy="6874042"/>
          </a:xfrm>
          <a:prstGeom prst="rect">
            <a:avLst/>
          </a:prstGeom>
          <a:gradFill>
            <a:gsLst>
              <a:gs pos="0">
                <a:srgbClr val="1BC2EE">
                  <a:alpha val="84551"/>
                </a:srgbClr>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Picture 13">
            <a:extLst>
              <a:ext uri="{FF2B5EF4-FFF2-40B4-BE49-F238E27FC236}">
                <a16:creationId xmlns:a16="http://schemas.microsoft.com/office/drawing/2014/main" id="{5A95558E-B898-054A-B73E-FE784DD63DAE}"/>
              </a:ext>
            </a:extLst>
          </p:cNvPr>
          <p:cNvPicPr>
            <a:picLocks noChangeAspect="1"/>
          </p:cNvPicPr>
          <p:nvPr userDrawn="1"/>
        </p:nvPicPr>
        <p:blipFill>
          <a:blip r:embed="rId3"/>
          <a:stretch>
            <a:fillRect/>
          </a:stretch>
        </p:blipFill>
        <p:spPr>
          <a:xfrm>
            <a:off x="486196" y="2183849"/>
            <a:ext cx="2882037" cy="1853321"/>
          </a:xfrm>
          <a:prstGeom prst="rect">
            <a:avLst/>
          </a:prstGeom>
        </p:spPr>
      </p:pic>
      <p:sp>
        <p:nvSpPr>
          <p:cNvPr id="15" name="Plassholder for tekst 8">
            <a:extLst>
              <a:ext uri="{FF2B5EF4-FFF2-40B4-BE49-F238E27FC236}">
                <a16:creationId xmlns:a16="http://schemas.microsoft.com/office/drawing/2014/main" id="{1A77DE0D-EDC8-BD42-90E0-094F5E382FF5}"/>
              </a:ext>
            </a:extLst>
          </p:cNvPr>
          <p:cNvSpPr>
            <a:spLocks noGrp="1"/>
          </p:cNvSpPr>
          <p:nvPr>
            <p:ph type="body" sz="quarter" idx="13" hasCustomPrompt="1"/>
          </p:nvPr>
        </p:nvSpPr>
        <p:spPr>
          <a:xfrm>
            <a:off x="643435" y="4674151"/>
            <a:ext cx="4711991" cy="744996"/>
          </a:xfrm>
        </p:spPr>
        <p:txBody>
          <a:bodyPr anchor="t">
            <a:noAutofit/>
          </a:bodyPr>
          <a:lstStyle>
            <a:lvl1pPr marL="0" indent="0">
              <a:buFontTx/>
              <a:buNone/>
              <a:defRPr sz="6000" b="1" i="0">
                <a:solidFill>
                  <a:srgbClr val="FFFFFF"/>
                </a:solidFill>
                <a:latin typeface="Franklin Gothic Demi" panose="020B0603020102020204" pitchFamily="34" charset="0"/>
              </a:defRPr>
            </a:lvl1pPr>
          </a:lstStyle>
          <a:p>
            <a:r>
              <a:rPr lang="en-US"/>
              <a:t>Thank you!</a:t>
            </a:r>
          </a:p>
        </p:txBody>
      </p:sp>
      <p:sp>
        <p:nvSpPr>
          <p:cNvPr id="18" name="TextBox 17">
            <a:extLst>
              <a:ext uri="{FF2B5EF4-FFF2-40B4-BE49-F238E27FC236}">
                <a16:creationId xmlns:a16="http://schemas.microsoft.com/office/drawing/2014/main" id="{2DC2ECE2-560F-2845-91F0-CE0CC0CD3314}"/>
              </a:ext>
            </a:extLst>
          </p:cNvPr>
          <p:cNvSpPr txBox="1"/>
          <p:nvPr userDrawn="1"/>
        </p:nvSpPr>
        <p:spPr>
          <a:xfrm>
            <a:off x="643435" y="5613768"/>
            <a:ext cx="4345172" cy="523220"/>
          </a:xfrm>
          <a:prstGeom prst="rect">
            <a:avLst/>
          </a:prstGeom>
          <a:noFill/>
        </p:spPr>
        <p:txBody>
          <a:bodyPr wrap="square" rtlCol="0">
            <a:spAutoFit/>
          </a:bodyPr>
          <a:lstStyle/>
          <a:p>
            <a:r>
              <a:rPr lang="nb-NO" sz="1400" err="1">
                <a:solidFill>
                  <a:srgbClr val="FFFFFF"/>
                </a:solidFill>
              </a:rPr>
              <a:t>www.eiti.org</a:t>
            </a:r>
            <a:endParaRPr lang="nb-NO" sz="1400">
              <a:solidFill>
                <a:srgbClr val="FFFFFF"/>
              </a:solidFill>
            </a:endParaRPr>
          </a:p>
          <a:p>
            <a:r>
              <a:rPr lang="nb-NO" sz="1400">
                <a:solidFill>
                  <a:srgbClr val="FFFFFF"/>
                </a:solidFill>
              </a:rPr>
              <a:t>@</a:t>
            </a:r>
            <a:r>
              <a:rPr lang="nb-NO" sz="1400" err="1">
                <a:solidFill>
                  <a:srgbClr val="FFFFFF"/>
                </a:solidFill>
              </a:rPr>
              <a:t>EITIorg</a:t>
            </a:r>
            <a:endParaRPr lang="nb-NO" sz="1400">
              <a:solidFill>
                <a:srgbClr val="FFFFFF"/>
              </a:solidFill>
            </a:endParaRPr>
          </a:p>
        </p:txBody>
      </p:sp>
      <p:sp>
        <p:nvSpPr>
          <p:cNvPr id="2" name="Rectangle 1">
            <a:extLst>
              <a:ext uri="{FF2B5EF4-FFF2-40B4-BE49-F238E27FC236}">
                <a16:creationId xmlns:a16="http://schemas.microsoft.com/office/drawing/2014/main" id="{9F286762-D87B-F5FC-9E57-C91FFF9683C8}"/>
              </a:ext>
            </a:extLst>
          </p:cNvPr>
          <p:cNvSpPr/>
          <p:nvPr userDrawn="1"/>
        </p:nvSpPr>
        <p:spPr>
          <a:xfrm>
            <a:off x="348427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28504306-8F91-4BB8-A94E-F544B6410CBE}"/>
              </a:ext>
            </a:extLst>
          </p:cNvPr>
          <p:cNvSpPr/>
          <p:nvPr userDrawn="1"/>
        </p:nvSpPr>
        <p:spPr>
          <a:xfrm>
            <a:off x="7511040" y="803075"/>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7A49F172-9B96-C5F2-B8D5-8A46C37A45F2}"/>
              </a:ext>
            </a:extLst>
          </p:cNvPr>
          <p:cNvSpPr/>
          <p:nvPr userDrawn="1"/>
        </p:nvSpPr>
        <p:spPr>
          <a:xfrm>
            <a:off x="11870888" y="38276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ctangle 6">
            <a:extLst>
              <a:ext uri="{FF2B5EF4-FFF2-40B4-BE49-F238E27FC236}">
                <a16:creationId xmlns:a16="http://schemas.microsoft.com/office/drawing/2014/main" id="{80EEC2E8-6C1F-2D92-998E-D1635C24B904}"/>
              </a:ext>
            </a:extLst>
          </p:cNvPr>
          <p:cNvSpPr/>
          <p:nvPr userDrawn="1"/>
        </p:nvSpPr>
        <p:spPr>
          <a:xfrm>
            <a:off x="0" y="522868"/>
            <a:ext cx="814959"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760532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1_Tittellysbilde">
    <p:bg>
      <p:bgPr>
        <a:solidFill>
          <a:srgbClr val="FFFFFF">
            <a:alpha val="9804"/>
          </a:srgbClr>
        </a:solidFill>
        <a:effectLst/>
      </p:bgPr>
    </p:bg>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6CE0DCDA-C0F7-D54F-AF4E-9DA03B4CC237}"/>
              </a:ext>
            </a:extLst>
          </p:cNvPr>
          <p:cNvSpPr>
            <a:spLocks noGrp="1"/>
          </p:cNvSpPr>
          <p:nvPr>
            <p:ph type="subTitle" idx="1"/>
          </p:nvPr>
        </p:nvSpPr>
        <p:spPr>
          <a:xfrm>
            <a:off x="643435" y="3886159"/>
            <a:ext cx="4711991" cy="417758"/>
          </a:xfrm>
        </p:spPr>
        <p:txBody>
          <a:bodyPr>
            <a:normAutofit/>
          </a:bodyPr>
          <a:lstStyle>
            <a:lvl1pPr marL="0" indent="0" algn="l">
              <a:lnSpc>
                <a:spcPct val="112000"/>
              </a:lnSpc>
              <a:spcBef>
                <a:spcPts val="0"/>
              </a:spcBef>
              <a:spcAft>
                <a:spcPts val="0"/>
              </a:spcAft>
              <a:buNone/>
              <a:defRPr sz="1600">
                <a:solidFill>
                  <a:srgbClr val="13285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6" name="Plassholder for tekst 8">
            <a:extLst>
              <a:ext uri="{FF2B5EF4-FFF2-40B4-BE49-F238E27FC236}">
                <a16:creationId xmlns:a16="http://schemas.microsoft.com/office/drawing/2014/main" id="{A60C8AA2-1499-8444-9FA4-1DFFBBDF809F}"/>
              </a:ext>
            </a:extLst>
          </p:cNvPr>
          <p:cNvSpPr>
            <a:spLocks noGrp="1"/>
          </p:cNvSpPr>
          <p:nvPr>
            <p:ph type="body" sz="quarter" idx="13" hasCustomPrompt="1"/>
          </p:nvPr>
        </p:nvSpPr>
        <p:spPr>
          <a:xfrm>
            <a:off x="643435" y="3056502"/>
            <a:ext cx="4711991" cy="744996"/>
          </a:xfrm>
        </p:spPr>
        <p:txBody>
          <a:bodyPr anchor="t">
            <a:normAutofit/>
          </a:bodyPr>
          <a:lstStyle>
            <a:lvl1pPr marL="0" indent="0">
              <a:buFontTx/>
              <a:buNone/>
              <a:defRPr sz="5600" b="1" i="0">
                <a:solidFill>
                  <a:srgbClr val="132856"/>
                </a:solidFill>
                <a:latin typeface="Franklin Gothic Demi" panose="020B0603020102020204" pitchFamily="34" charset="0"/>
              </a:defRPr>
            </a:lvl1pPr>
          </a:lstStyle>
          <a:p>
            <a:r>
              <a:rPr lang="en-US"/>
              <a:t>Title here</a:t>
            </a:r>
          </a:p>
        </p:txBody>
      </p:sp>
      <p:sp>
        <p:nvSpPr>
          <p:cNvPr id="7" name="Plassholder for bilde 7">
            <a:extLst>
              <a:ext uri="{FF2B5EF4-FFF2-40B4-BE49-F238E27FC236}">
                <a16:creationId xmlns:a16="http://schemas.microsoft.com/office/drawing/2014/main" id="{CBBB60AB-D187-B94C-89DD-226E326D11DD}"/>
              </a:ext>
            </a:extLst>
          </p:cNvPr>
          <p:cNvSpPr>
            <a:spLocks noGrp="1"/>
          </p:cNvSpPr>
          <p:nvPr>
            <p:ph type="pic" sz="quarter" idx="14"/>
          </p:nvPr>
        </p:nvSpPr>
        <p:spPr>
          <a:xfrm>
            <a:off x="6096000" y="0"/>
            <a:ext cx="6096000" cy="6857999"/>
          </a:xfrm>
        </p:spPr>
        <p:txBody>
          <a:bodyPr/>
          <a:lstStyle/>
          <a:p>
            <a:r>
              <a:rPr lang="en-GB"/>
              <a:t>Click icon to add picture</a:t>
            </a:r>
            <a:endParaRPr lang="en-US"/>
          </a:p>
        </p:txBody>
      </p:sp>
      <p:pic>
        <p:nvPicPr>
          <p:cNvPr id="12" name="Picture 11">
            <a:extLst>
              <a:ext uri="{FF2B5EF4-FFF2-40B4-BE49-F238E27FC236}">
                <a16:creationId xmlns:a16="http://schemas.microsoft.com/office/drawing/2014/main" id="{5700C876-71FD-7C45-80C5-76C71DFC4D63}"/>
              </a:ext>
            </a:extLst>
          </p:cNvPr>
          <p:cNvPicPr>
            <a:picLocks noChangeAspect="1"/>
          </p:cNvPicPr>
          <p:nvPr userDrawn="1"/>
        </p:nvPicPr>
        <p:blipFill>
          <a:blip r:embed="rId2"/>
          <a:stretch>
            <a:fillRect/>
          </a:stretch>
        </p:blipFill>
        <p:spPr>
          <a:xfrm>
            <a:off x="643434" y="5826626"/>
            <a:ext cx="1495766" cy="673730"/>
          </a:xfrm>
          <a:prstGeom prst="rect">
            <a:avLst/>
          </a:prstGeom>
        </p:spPr>
      </p:pic>
      <p:sp>
        <p:nvSpPr>
          <p:cNvPr id="18" name="Rectangle 17">
            <a:extLst>
              <a:ext uri="{FF2B5EF4-FFF2-40B4-BE49-F238E27FC236}">
                <a16:creationId xmlns:a16="http://schemas.microsoft.com/office/drawing/2014/main" id="{22C2A41E-824E-C949-AF2A-1CAFA124388F}"/>
              </a:ext>
            </a:extLst>
          </p:cNvPr>
          <p:cNvSpPr/>
          <p:nvPr userDrawn="1"/>
        </p:nvSpPr>
        <p:spPr>
          <a:xfrm>
            <a:off x="3261" y="45926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DC998A1A-FD10-F24F-9824-FA4018CAF4F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ctangle 19">
            <a:extLst>
              <a:ext uri="{FF2B5EF4-FFF2-40B4-BE49-F238E27FC236}">
                <a16:creationId xmlns:a16="http://schemas.microsoft.com/office/drawing/2014/main" id="{41C024B3-2786-E946-837A-A9623899FAAC}"/>
              </a:ext>
            </a:extLst>
          </p:cNvPr>
          <p:cNvSpPr/>
          <p:nvPr userDrawn="1"/>
        </p:nvSpPr>
        <p:spPr>
          <a:xfrm>
            <a:off x="5217170" y="1082351"/>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ctangle 20">
            <a:extLst>
              <a:ext uri="{FF2B5EF4-FFF2-40B4-BE49-F238E27FC236}">
                <a16:creationId xmlns:a16="http://schemas.microsoft.com/office/drawing/2014/main" id="{052E1013-46BC-F648-8C7F-359A428369FB}"/>
              </a:ext>
            </a:extLst>
          </p:cNvPr>
          <p:cNvSpPr/>
          <p:nvPr userDrawn="1"/>
        </p:nvSpPr>
        <p:spPr>
          <a:xfrm>
            <a:off x="2233056" y="107754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05506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7_Tittellysbilde">
    <p:bg>
      <p:bgPr>
        <a:solidFill>
          <a:srgbClr val="FAEDBC">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70B929-9328-914C-BFEB-1BA8D78F10B4}"/>
              </a:ext>
            </a:extLst>
          </p:cNvPr>
          <p:cNvSpPr/>
          <p:nvPr userDrawn="1"/>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Picture 3">
            <a:extLst>
              <a:ext uri="{FF2B5EF4-FFF2-40B4-BE49-F238E27FC236}">
                <a16:creationId xmlns:a16="http://schemas.microsoft.com/office/drawing/2014/main" id="{7EB629E4-6460-A14A-9BC9-0B8BB909E3B7}"/>
              </a:ext>
            </a:extLst>
          </p:cNvPr>
          <p:cNvPicPr>
            <a:picLocks noChangeAspect="1"/>
          </p:cNvPicPr>
          <p:nvPr userDrawn="1"/>
        </p:nvPicPr>
        <p:blipFill>
          <a:blip r:embed="rId2"/>
          <a:stretch>
            <a:fillRect/>
          </a:stretch>
        </p:blipFill>
        <p:spPr>
          <a:xfrm>
            <a:off x="3957230" y="2053643"/>
            <a:ext cx="4277537" cy="2750711"/>
          </a:xfrm>
          <a:prstGeom prst="rect">
            <a:avLst/>
          </a:prstGeom>
        </p:spPr>
      </p:pic>
      <p:sp>
        <p:nvSpPr>
          <p:cNvPr id="23" name="Rectangle 22">
            <a:extLst>
              <a:ext uri="{FF2B5EF4-FFF2-40B4-BE49-F238E27FC236}">
                <a16:creationId xmlns:a16="http://schemas.microsoft.com/office/drawing/2014/main" id="{41CD7BD5-931D-E541-8629-0F1E0B04D6E8}"/>
              </a:ext>
            </a:extLst>
          </p:cNvPr>
          <p:cNvSpPr/>
          <p:nvPr userDrawn="1"/>
        </p:nvSpPr>
        <p:spPr>
          <a:xfrm>
            <a:off x="3261" y="45926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8C5115EB-A749-CB40-ABA6-675F3CD2977F}"/>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ctangle 24">
            <a:extLst>
              <a:ext uri="{FF2B5EF4-FFF2-40B4-BE49-F238E27FC236}">
                <a16:creationId xmlns:a16="http://schemas.microsoft.com/office/drawing/2014/main" id="{FA5CD8DD-12D1-4B4A-9238-1196CE17BCCA}"/>
              </a:ext>
            </a:extLst>
          </p:cNvPr>
          <p:cNvSpPr/>
          <p:nvPr userDrawn="1"/>
        </p:nvSpPr>
        <p:spPr>
          <a:xfrm>
            <a:off x="7511040" y="1082351"/>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Rectangle 25">
            <a:extLst>
              <a:ext uri="{FF2B5EF4-FFF2-40B4-BE49-F238E27FC236}">
                <a16:creationId xmlns:a16="http://schemas.microsoft.com/office/drawing/2014/main" id="{05A3E740-DD37-9245-BD7A-8401CE3A6154}"/>
              </a:ext>
            </a:extLst>
          </p:cNvPr>
          <p:cNvSpPr/>
          <p:nvPr userDrawn="1"/>
        </p:nvSpPr>
        <p:spPr>
          <a:xfrm>
            <a:off x="11870888" y="107754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Rectangle 30">
            <a:extLst>
              <a:ext uri="{FF2B5EF4-FFF2-40B4-BE49-F238E27FC236}">
                <a16:creationId xmlns:a16="http://schemas.microsoft.com/office/drawing/2014/main" id="{A09B745A-5D26-C047-A9C7-9C5BEFF193A1}"/>
              </a:ext>
            </a:extLst>
          </p:cNvPr>
          <p:cNvSpPr/>
          <p:nvPr userDrawn="1"/>
        </p:nvSpPr>
        <p:spPr>
          <a:xfrm rot="10800000">
            <a:off x="11308653" y="611853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2" name="Rectangle 31">
            <a:extLst>
              <a:ext uri="{FF2B5EF4-FFF2-40B4-BE49-F238E27FC236}">
                <a16:creationId xmlns:a16="http://schemas.microsoft.com/office/drawing/2014/main" id="{80EE9FA9-A327-6248-967F-893ADCB92D87}"/>
              </a:ext>
            </a:extLst>
          </p:cNvPr>
          <p:cNvSpPr/>
          <p:nvPr userDrawn="1"/>
        </p:nvSpPr>
        <p:spPr>
          <a:xfrm rot="10800000">
            <a:off x="8389870" y="657779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3" name="Rectangle 32">
            <a:extLst>
              <a:ext uri="{FF2B5EF4-FFF2-40B4-BE49-F238E27FC236}">
                <a16:creationId xmlns:a16="http://schemas.microsoft.com/office/drawing/2014/main" id="{C5F2C8DD-E55E-5E49-8657-720F9A9D4DF2}"/>
              </a:ext>
            </a:extLst>
          </p:cNvPr>
          <p:cNvSpPr/>
          <p:nvPr userDrawn="1"/>
        </p:nvSpPr>
        <p:spPr>
          <a:xfrm rot="10800000">
            <a:off x="4285761" y="5495439"/>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4" name="Rectangle 33">
            <a:extLst>
              <a:ext uri="{FF2B5EF4-FFF2-40B4-BE49-F238E27FC236}">
                <a16:creationId xmlns:a16="http://schemas.microsoft.com/office/drawing/2014/main" id="{269BC6AF-5607-7D45-B183-9BDF4622ED45}"/>
              </a:ext>
            </a:extLst>
          </p:cNvPr>
          <p:cNvSpPr/>
          <p:nvPr userDrawn="1"/>
        </p:nvSpPr>
        <p:spPr>
          <a:xfrm rot="10800000">
            <a:off x="3261" y="5500246"/>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486660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tel og innhold">
    <p:bg>
      <p:bgPr>
        <a:solidFill>
          <a:srgbClr val="FFFFFF">
            <a:alpha val="9804"/>
          </a:srgbClr>
        </a:solidFill>
        <a:effectLst/>
      </p:bgPr>
    </p:bg>
    <p:spTree>
      <p:nvGrpSpPr>
        <p:cNvPr id="1" name=""/>
        <p:cNvGrpSpPr/>
        <p:nvPr/>
      </p:nvGrpSpPr>
      <p:grpSpPr>
        <a:xfrm>
          <a:off x="0" y="0"/>
          <a:ext cx="0" cy="0"/>
          <a:chOff x="0" y="0"/>
          <a:chExt cx="0" cy="0"/>
        </a:xfrm>
      </p:grpSpPr>
      <p:sp>
        <p:nvSpPr>
          <p:cNvPr id="9" name="Plassholder for tekst 8">
            <a:extLst>
              <a:ext uri="{FF2B5EF4-FFF2-40B4-BE49-F238E27FC236}">
                <a16:creationId xmlns:a16="http://schemas.microsoft.com/office/drawing/2014/main" id="{19C52459-D2B3-C546-9363-E84D342AFB7D}"/>
              </a:ext>
            </a:extLst>
          </p:cNvPr>
          <p:cNvSpPr>
            <a:spLocks noGrp="1"/>
          </p:cNvSpPr>
          <p:nvPr>
            <p:ph type="body" sz="quarter" idx="13" hasCustomPrompt="1"/>
          </p:nvPr>
        </p:nvSpPr>
        <p:spPr>
          <a:xfrm>
            <a:off x="642812" y="1194998"/>
            <a:ext cx="4711991" cy="744996"/>
          </a:xfrm>
        </p:spPr>
        <p:txBody>
          <a:bodyPr anchor="t">
            <a:normAutofit/>
          </a:bodyPr>
          <a:lstStyle>
            <a:lvl1pPr marL="0" indent="0">
              <a:buFontTx/>
              <a:buNone/>
              <a:defRPr sz="4000" b="1" i="0">
                <a:latin typeface="Franklin Gothic Demi" panose="020B0603020102020204" pitchFamily="34" charset="0"/>
              </a:defRPr>
            </a:lvl1pPr>
          </a:lstStyle>
          <a:p>
            <a:r>
              <a:rPr lang="en-US"/>
              <a:t>Title here</a:t>
            </a:r>
          </a:p>
        </p:txBody>
      </p:sp>
      <p:sp>
        <p:nvSpPr>
          <p:cNvPr id="11" name="Plassholder for innhold 10">
            <a:extLst>
              <a:ext uri="{FF2B5EF4-FFF2-40B4-BE49-F238E27FC236}">
                <a16:creationId xmlns:a16="http://schemas.microsoft.com/office/drawing/2014/main" id="{99D48276-482E-1945-ADE2-ADEE49552A34}"/>
              </a:ext>
            </a:extLst>
          </p:cNvPr>
          <p:cNvSpPr>
            <a:spLocks noGrp="1"/>
          </p:cNvSpPr>
          <p:nvPr>
            <p:ph sz="quarter" idx="14"/>
          </p:nvPr>
        </p:nvSpPr>
        <p:spPr>
          <a:xfrm>
            <a:off x="642812" y="2019792"/>
            <a:ext cx="4712614" cy="2338388"/>
          </a:xfrm>
        </p:spPr>
        <p:txBody>
          <a:bodyPr/>
          <a:lstStyle/>
          <a:p>
            <a:pPr lvl="0"/>
            <a:r>
              <a:rPr lang="en-GB"/>
              <a:t>Click to edit Master text styles</a:t>
            </a:r>
          </a:p>
        </p:txBody>
      </p:sp>
      <p:sp>
        <p:nvSpPr>
          <p:cNvPr id="13" name="Plassholder for bilde 12">
            <a:extLst>
              <a:ext uri="{FF2B5EF4-FFF2-40B4-BE49-F238E27FC236}">
                <a16:creationId xmlns:a16="http://schemas.microsoft.com/office/drawing/2014/main" id="{50554C5D-EF36-E249-B10A-0FB9A042CFC8}"/>
              </a:ext>
            </a:extLst>
          </p:cNvPr>
          <p:cNvSpPr>
            <a:spLocks noGrp="1"/>
          </p:cNvSpPr>
          <p:nvPr>
            <p:ph type="pic" sz="quarter" idx="15"/>
          </p:nvPr>
        </p:nvSpPr>
        <p:spPr>
          <a:xfrm>
            <a:off x="6410227" y="1194998"/>
            <a:ext cx="5781772" cy="4781596"/>
          </a:xfrm>
        </p:spPr>
        <p:txBody>
          <a:bodyPr/>
          <a:lstStyle/>
          <a:p>
            <a:r>
              <a:rPr lang="en-GB"/>
              <a:t>Click icon to add picture</a:t>
            </a:r>
            <a:endParaRPr lang="en-US"/>
          </a:p>
        </p:txBody>
      </p:sp>
      <p:pic>
        <p:nvPicPr>
          <p:cNvPr id="25" name="Picture 24">
            <a:extLst>
              <a:ext uri="{FF2B5EF4-FFF2-40B4-BE49-F238E27FC236}">
                <a16:creationId xmlns:a16="http://schemas.microsoft.com/office/drawing/2014/main" id="{F6B3055C-3316-D645-ADCA-DEB8B4F59F07}"/>
              </a:ext>
            </a:extLst>
          </p:cNvPr>
          <p:cNvPicPr>
            <a:picLocks noChangeAspect="1"/>
          </p:cNvPicPr>
          <p:nvPr userDrawn="1"/>
        </p:nvPicPr>
        <p:blipFill>
          <a:blip r:embed="rId2"/>
          <a:stretch>
            <a:fillRect/>
          </a:stretch>
        </p:blipFill>
        <p:spPr>
          <a:xfrm>
            <a:off x="643434" y="5826626"/>
            <a:ext cx="1495766" cy="673730"/>
          </a:xfrm>
          <a:prstGeom prst="rect">
            <a:avLst/>
          </a:prstGeom>
        </p:spPr>
      </p:pic>
      <p:sp>
        <p:nvSpPr>
          <p:cNvPr id="30" name="Date Placeholder 3">
            <a:extLst>
              <a:ext uri="{FF2B5EF4-FFF2-40B4-BE49-F238E27FC236}">
                <a16:creationId xmlns:a16="http://schemas.microsoft.com/office/drawing/2014/main" id="{88854686-49CF-2044-8971-F5576D049B1B}"/>
              </a:ext>
            </a:extLst>
          </p:cNvPr>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6/4/24</a:t>
            </a:fld>
            <a:endParaRPr lang="en-US"/>
          </a:p>
        </p:txBody>
      </p:sp>
      <p:sp>
        <p:nvSpPr>
          <p:cNvPr id="31" name="Footer Placeholder 4">
            <a:extLst>
              <a:ext uri="{FF2B5EF4-FFF2-40B4-BE49-F238E27FC236}">
                <a16:creationId xmlns:a16="http://schemas.microsoft.com/office/drawing/2014/main" id="{464EEBCF-38E5-AD4B-8659-D88B8DD95B4C}"/>
              </a:ext>
            </a:extLst>
          </p:cNvPr>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a:p>
        </p:txBody>
      </p:sp>
      <p:sp>
        <p:nvSpPr>
          <p:cNvPr id="32" name="Slide Number Placeholder 5">
            <a:extLst>
              <a:ext uri="{FF2B5EF4-FFF2-40B4-BE49-F238E27FC236}">
                <a16:creationId xmlns:a16="http://schemas.microsoft.com/office/drawing/2014/main" id="{3D016E7E-798D-FE4E-93A5-3E0EDFA25B19}"/>
              </a:ext>
            </a:extLst>
          </p:cNvPr>
          <p:cNvSpPr>
            <a:spLocks noGrp="1"/>
          </p:cNvSpPr>
          <p:nvPr>
            <p:ph type="sldNum" sz="quarter" idx="4"/>
          </p:nvPr>
        </p:nvSpPr>
        <p:spPr>
          <a:xfrm>
            <a:off x="9928758" y="6453386"/>
            <a:ext cx="1596292" cy="404614"/>
          </a:xfrm>
          <a:prstGeom prst="rect">
            <a:avLst/>
          </a:prstGeom>
        </p:spPr>
        <p:txBody>
          <a:bodyPr vert="horz" lIns="91440" tIns="45720" rIns="91440" bIns="45720" rtlCol="0" anchor="ctr"/>
          <a:lstStyle>
            <a:lvl1pPr algn="r">
              <a:defRPr sz="1000" baseline="0">
                <a:solidFill>
                  <a:srgbClr val="132856"/>
                </a:solidFill>
                <a:latin typeface="+mn-lt"/>
              </a:defRPr>
            </a:lvl1pPr>
          </a:lstStyle>
          <a:p>
            <a:fld id="{69E57DC2-970A-4B3E-BB1C-7A09969E49DF}" type="slidenum">
              <a:rPr lang="en-US" smtClean="0"/>
              <a:pPr/>
              <a:t>‹#›</a:t>
            </a:fld>
            <a:endParaRPr lang="en-US"/>
          </a:p>
        </p:txBody>
      </p:sp>
      <p:sp>
        <p:nvSpPr>
          <p:cNvPr id="17" name="Rectangle 16">
            <a:extLst>
              <a:ext uri="{FF2B5EF4-FFF2-40B4-BE49-F238E27FC236}">
                <a16:creationId xmlns:a16="http://schemas.microsoft.com/office/drawing/2014/main" id="{0E4290E2-A1A3-B741-9CBD-D98316A373CB}"/>
              </a:ext>
            </a:extLst>
          </p:cNvPr>
          <p:cNvSpPr/>
          <p:nvPr userDrawn="1"/>
        </p:nvSpPr>
        <p:spPr>
          <a:xfrm rot="10800000">
            <a:off x="642812" y="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28CA7434-1A7A-2B4E-8EE6-16FCE790ADC7}"/>
              </a:ext>
            </a:extLst>
          </p:cNvPr>
          <p:cNvSpPr/>
          <p:nvPr userDrawn="1"/>
        </p:nvSpPr>
        <p:spPr>
          <a:xfrm rot="10800000">
            <a:off x="4798353" y="560416"/>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BE355435-836E-A844-9369-3492A9CEC711}"/>
              </a:ext>
            </a:extLst>
          </p:cNvPr>
          <p:cNvSpPr/>
          <p:nvPr userDrawn="1"/>
        </p:nvSpPr>
        <p:spPr>
          <a:xfrm rot="10800000">
            <a:off x="7838104" y="280208"/>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ctangle 19">
            <a:extLst>
              <a:ext uri="{FF2B5EF4-FFF2-40B4-BE49-F238E27FC236}">
                <a16:creationId xmlns:a16="http://schemas.microsoft.com/office/drawing/2014/main" id="{4DCC1036-51BC-E244-A360-023C7327BB3A}"/>
              </a:ext>
            </a:extLst>
          </p:cNvPr>
          <p:cNvSpPr/>
          <p:nvPr userDrawn="1"/>
        </p:nvSpPr>
        <p:spPr>
          <a:xfrm rot="10800000">
            <a:off x="11870887" y="560417"/>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648053848"/>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tel og innhold">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2" y="2019792"/>
            <a:ext cx="10905753" cy="3581400"/>
          </a:xfrm>
        </p:spPr>
        <p:txBody>
          <a:bodyPr/>
          <a:lstStyle/>
          <a:p>
            <a:pPr lvl="0"/>
            <a:r>
              <a:rPr lang="en-GB"/>
              <a:t>Click to edit Master text styles</a:t>
            </a:r>
          </a:p>
        </p:txBody>
      </p:sp>
      <p:pic>
        <p:nvPicPr>
          <p:cNvPr id="19" name="Picture 18">
            <a:extLst>
              <a:ext uri="{FF2B5EF4-FFF2-40B4-BE49-F238E27FC236}">
                <a16:creationId xmlns:a16="http://schemas.microsoft.com/office/drawing/2014/main" id="{746796DC-8000-D44B-AD74-3F72B4EBF0F8}"/>
              </a:ext>
            </a:extLst>
          </p:cNvPr>
          <p:cNvPicPr>
            <a:picLocks noChangeAspect="1"/>
          </p:cNvPicPr>
          <p:nvPr userDrawn="1"/>
        </p:nvPicPr>
        <p:blipFill>
          <a:blip r:embed="rId2"/>
          <a:stretch>
            <a:fillRect/>
          </a:stretch>
        </p:blipFill>
        <p:spPr>
          <a:xfrm>
            <a:off x="643434" y="5826626"/>
            <a:ext cx="1495766" cy="673730"/>
          </a:xfrm>
          <a:prstGeom prst="rect">
            <a:avLst/>
          </a:prstGeom>
        </p:spPr>
      </p:pic>
      <p:sp>
        <p:nvSpPr>
          <p:cNvPr id="22" name="Date Placeholder 3">
            <a:extLst>
              <a:ext uri="{FF2B5EF4-FFF2-40B4-BE49-F238E27FC236}">
                <a16:creationId xmlns:a16="http://schemas.microsoft.com/office/drawing/2014/main" id="{78B4D6C5-9BF0-5A49-9693-24A369DB7785}"/>
              </a:ext>
            </a:extLst>
          </p:cNvPr>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6/4/24</a:t>
            </a:fld>
            <a:endParaRPr lang="en-US"/>
          </a:p>
        </p:txBody>
      </p:sp>
      <p:sp>
        <p:nvSpPr>
          <p:cNvPr id="23" name="Footer Placeholder 4">
            <a:extLst>
              <a:ext uri="{FF2B5EF4-FFF2-40B4-BE49-F238E27FC236}">
                <a16:creationId xmlns:a16="http://schemas.microsoft.com/office/drawing/2014/main" id="{2A686105-7BC9-224A-B16E-B13F4BA9A2C6}"/>
              </a:ext>
            </a:extLst>
          </p:cNvPr>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a:p>
        </p:txBody>
      </p:sp>
      <p:sp>
        <p:nvSpPr>
          <p:cNvPr id="24" name="Slide Number Placeholder 5">
            <a:extLst>
              <a:ext uri="{FF2B5EF4-FFF2-40B4-BE49-F238E27FC236}">
                <a16:creationId xmlns:a16="http://schemas.microsoft.com/office/drawing/2014/main" id="{CCD24B93-4D97-C146-8244-BF6FA5ECAF9B}"/>
              </a:ext>
            </a:extLst>
          </p:cNvPr>
          <p:cNvSpPr>
            <a:spLocks noGrp="1"/>
          </p:cNvSpPr>
          <p:nvPr>
            <p:ph type="sldNum" sz="quarter" idx="4"/>
          </p:nvPr>
        </p:nvSpPr>
        <p:spPr>
          <a:xfrm>
            <a:off x="9928758" y="6453386"/>
            <a:ext cx="1596292" cy="404614"/>
          </a:xfrm>
          <a:prstGeom prst="rect">
            <a:avLst/>
          </a:prstGeom>
        </p:spPr>
        <p:txBody>
          <a:bodyPr vert="horz" lIns="91440" tIns="45720" rIns="91440" bIns="45720" rtlCol="0" anchor="ctr"/>
          <a:lstStyle>
            <a:lvl1pPr algn="r">
              <a:defRPr sz="1000" baseline="0">
                <a:solidFill>
                  <a:srgbClr val="132856"/>
                </a:solidFill>
                <a:latin typeface="+mn-lt"/>
              </a:defRPr>
            </a:lvl1pPr>
          </a:lstStyle>
          <a:p>
            <a:fld id="{69E57DC2-970A-4B3E-BB1C-7A09969E49DF}" type="slidenum">
              <a:rPr lang="en-US" smtClean="0"/>
              <a:pPr/>
              <a:t>‹#›</a:t>
            </a:fld>
            <a:endParaRPr lang="en-US"/>
          </a:p>
        </p:txBody>
      </p:sp>
      <p:sp>
        <p:nvSpPr>
          <p:cNvPr id="12" name="Rectangle 11">
            <a:extLst>
              <a:ext uri="{FF2B5EF4-FFF2-40B4-BE49-F238E27FC236}">
                <a16:creationId xmlns:a16="http://schemas.microsoft.com/office/drawing/2014/main" id="{D07A9708-ACEE-3C49-9190-E339828EF3DF}"/>
              </a:ext>
            </a:extLst>
          </p:cNvPr>
          <p:cNvSpPr/>
          <p:nvPr userDrawn="1"/>
        </p:nvSpPr>
        <p:spPr>
          <a:xfrm>
            <a:off x="11308652" y="560417"/>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E6D7D776-D791-A645-9ECF-9C0B75DAE595}"/>
              </a:ext>
            </a:extLst>
          </p:cNvPr>
          <p:cNvSpPr/>
          <p:nvPr userDrawn="1"/>
        </p:nvSpPr>
        <p:spPr>
          <a:xfrm>
            <a:off x="7715346" y="1"/>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500608E4-FCDF-7341-BDDE-2D407FE18E82}"/>
              </a:ext>
            </a:extLst>
          </p:cNvPr>
          <p:cNvSpPr/>
          <p:nvPr userDrawn="1"/>
        </p:nvSpPr>
        <p:spPr>
          <a:xfrm>
            <a:off x="4117877" y="280209"/>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CDE3FFE0-A21C-7741-92B5-34AB4E684857}"/>
              </a:ext>
            </a:extLst>
          </p:cNvPr>
          <p:cNvSpPr/>
          <p:nvPr userDrawn="1"/>
        </p:nvSpPr>
        <p:spPr>
          <a:xfrm>
            <a:off x="642812" y="0"/>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tel, innhold og bilde">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3" y="1194998"/>
            <a:ext cx="7072534"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7072534" cy="3581400"/>
          </a:xfrm>
        </p:spPr>
        <p:txBody>
          <a:bodyPr/>
          <a:lstStyle/>
          <a:p>
            <a:pPr lvl="0"/>
            <a:r>
              <a:rPr lang="en-GB"/>
              <a:t>Click to edit Master text styles</a:t>
            </a:r>
          </a:p>
        </p:txBody>
      </p:sp>
      <p:pic>
        <p:nvPicPr>
          <p:cNvPr id="19" name="Picture 18">
            <a:extLst>
              <a:ext uri="{FF2B5EF4-FFF2-40B4-BE49-F238E27FC236}">
                <a16:creationId xmlns:a16="http://schemas.microsoft.com/office/drawing/2014/main" id="{746796DC-8000-D44B-AD74-3F72B4EBF0F8}"/>
              </a:ext>
            </a:extLst>
          </p:cNvPr>
          <p:cNvPicPr>
            <a:picLocks noChangeAspect="1"/>
          </p:cNvPicPr>
          <p:nvPr userDrawn="1"/>
        </p:nvPicPr>
        <p:blipFill>
          <a:blip r:embed="rId2"/>
          <a:stretch>
            <a:fillRect/>
          </a:stretch>
        </p:blipFill>
        <p:spPr>
          <a:xfrm>
            <a:off x="643434" y="5826626"/>
            <a:ext cx="1495766" cy="673730"/>
          </a:xfrm>
          <a:prstGeom prst="rect">
            <a:avLst/>
          </a:prstGeom>
        </p:spPr>
      </p:pic>
      <p:sp>
        <p:nvSpPr>
          <p:cNvPr id="22" name="Date Placeholder 3">
            <a:extLst>
              <a:ext uri="{FF2B5EF4-FFF2-40B4-BE49-F238E27FC236}">
                <a16:creationId xmlns:a16="http://schemas.microsoft.com/office/drawing/2014/main" id="{78B4D6C5-9BF0-5A49-9693-24A369DB7785}"/>
              </a:ext>
            </a:extLst>
          </p:cNvPr>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6/4/24</a:t>
            </a:fld>
            <a:endParaRPr lang="en-US"/>
          </a:p>
        </p:txBody>
      </p:sp>
      <p:sp>
        <p:nvSpPr>
          <p:cNvPr id="23" name="Footer Placeholder 4">
            <a:extLst>
              <a:ext uri="{FF2B5EF4-FFF2-40B4-BE49-F238E27FC236}">
                <a16:creationId xmlns:a16="http://schemas.microsoft.com/office/drawing/2014/main" id="{2A686105-7BC9-224A-B16E-B13F4BA9A2C6}"/>
              </a:ext>
            </a:extLst>
          </p:cNvPr>
          <p:cNvSpPr>
            <a:spLocks noGrp="1"/>
          </p:cNvSpPr>
          <p:nvPr>
            <p:ph type="ftr" sz="quarter" idx="3"/>
          </p:nvPr>
        </p:nvSpPr>
        <p:spPr>
          <a:xfrm>
            <a:off x="2893564" y="6453386"/>
            <a:ext cx="4851699"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a:p>
        </p:txBody>
      </p:sp>
      <p:sp>
        <p:nvSpPr>
          <p:cNvPr id="13" name="Rectangle 12">
            <a:extLst>
              <a:ext uri="{FF2B5EF4-FFF2-40B4-BE49-F238E27FC236}">
                <a16:creationId xmlns:a16="http://schemas.microsoft.com/office/drawing/2014/main" id="{E6D7D776-D791-A645-9ECF-9C0B75DAE595}"/>
              </a:ext>
            </a:extLst>
          </p:cNvPr>
          <p:cNvSpPr/>
          <p:nvPr userDrawn="1"/>
        </p:nvSpPr>
        <p:spPr>
          <a:xfrm>
            <a:off x="7715346" y="1"/>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500608E4-FCDF-7341-BDDE-2D407FE18E82}"/>
              </a:ext>
            </a:extLst>
          </p:cNvPr>
          <p:cNvSpPr/>
          <p:nvPr userDrawn="1"/>
        </p:nvSpPr>
        <p:spPr>
          <a:xfrm>
            <a:off x="4117877" y="280209"/>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CDE3FFE0-A21C-7741-92B5-34AB4E684857}"/>
              </a:ext>
            </a:extLst>
          </p:cNvPr>
          <p:cNvSpPr/>
          <p:nvPr userDrawn="1"/>
        </p:nvSpPr>
        <p:spPr>
          <a:xfrm>
            <a:off x="642812" y="0"/>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Plassholder for bilde 12">
            <a:extLst>
              <a:ext uri="{FF2B5EF4-FFF2-40B4-BE49-F238E27FC236}">
                <a16:creationId xmlns:a16="http://schemas.microsoft.com/office/drawing/2014/main" id="{BEEEAE90-EF8E-3743-B611-305BD4EAA34A}"/>
              </a:ext>
            </a:extLst>
          </p:cNvPr>
          <p:cNvSpPr>
            <a:spLocks noGrp="1"/>
          </p:cNvSpPr>
          <p:nvPr>
            <p:ph type="pic" sz="quarter" idx="15"/>
          </p:nvPr>
        </p:nvSpPr>
        <p:spPr>
          <a:xfrm>
            <a:off x="8036457" y="0"/>
            <a:ext cx="4155543" cy="6858000"/>
          </a:xfrm>
        </p:spPr>
        <p:txBody>
          <a:bodyPr/>
          <a:lstStyle/>
          <a:p>
            <a:r>
              <a:rPr lang="en-GB"/>
              <a:t>Click icon to add picture</a:t>
            </a:r>
            <a:endParaRPr lang="en-US"/>
          </a:p>
        </p:txBody>
      </p:sp>
    </p:spTree>
    <p:extLst>
      <p:ext uri="{BB962C8B-B14F-4D97-AF65-F5344CB8AC3E}">
        <p14:creationId xmlns:p14="http://schemas.microsoft.com/office/powerpoint/2010/main" val="1119004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alpha val="9804"/>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3434" y="685800"/>
            <a:ext cx="10881616" cy="1485900"/>
          </a:xfrm>
          <a:prstGeom prst="rect">
            <a:avLst/>
          </a:prstGeom>
        </p:spPr>
        <p:txBody>
          <a:bodyPr vert="horz" lIns="91440" tIns="45720" rIns="91440" bIns="45720" rtlCol="0" anchor="t">
            <a:normAutofit/>
          </a:bodyPr>
          <a:lstStyle/>
          <a:p>
            <a:r>
              <a:rPr lang="nb-NO"/>
              <a:t>Klikk for å redigere tittelstil</a:t>
            </a:r>
            <a:endParaRPr lang="en-US"/>
          </a:p>
        </p:txBody>
      </p:sp>
      <p:sp>
        <p:nvSpPr>
          <p:cNvPr id="3" name="Text Placeholder 2"/>
          <p:cNvSpPr>
            <a:spLocks noGrp="1"/>
          </p:cNvSpPr>
          <p:nvPr>
            <p:ph type="body" idx="1"/>
          </p:nvPr>
        </p:nvSpPr>
        <p:spPr>
          <a:xfrm>
            <a:off x="643434" y="2286000"/>
            <a:ext cx="10881616" cy="3474182"/>
          </a:xfrm>
          <a:prstGeom prst="rect">
            <a:avLst/>
          </a:prstGeom>
        </p:spPr>
        <p:txBody>
          <a:bodyPr vert="horz" lIns="91440" tIns="45720" rIns="91440" bIns="45720" rtlCol="0">
            <a:normAutofit/>
          </a:bodyPr>
          <a:lstStyle/>
          <a:p>
            <a:pPr lvl="0"/>
            <a:r>
              <a:rPr lang="nb-NO"/>
              <a:t>Rediger tekststiler i malen
Andre nivå
Tredje nivå
Fjerde nivå
Femte nivå</a:t>
            </a:r>
            <a:endParaRPr lang="en-US"/>
          </a:p>
        </p:txBody>
      </p:sp>
      <p:sp>
        <p:nvSpPr>
          <p:cNvPr id="4" name="Date Placeholder 3"/>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6/4/24</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a:p>
        </p:txBody>
      </p:sp>
      <p:sp>
        <p:nvSpPr>
          <p:cNvPr id="6" name="Slide Number Placeholder 5"/>
          <p:cNvSpPr>
            <a:spLocks noGrp="1"/>
          </p:cNvSpPr>
          <p:nvPr>
            <p:ph type="sldNum" sz="quarter" idx="4"/>
          </p:nvPr>
        </p:nvSpPr>
        <p:spPr>
          <a:xfrm>
            <a:off x="9928758" y="6453386"/>
            <a:ext cx="1596292" cy="404614"/>
          </a:xfrm>
          <a:prstGeom prst="rect">
            <a:avLst/>
          </a:prstGeom>
        </p:spPr>
        <p:txBody>
          <a:bodyPr vert="horz" lIns="91440" tIns="45720" rIns="91440" bIns="45720" rtlCol="0" anchor="ctr"/>
          <a:lstStyle>
            <a:lvl1pPr algn="r">
              <a:defRPr sz="1000" baseline="0">
                <a:solidFill>
                  <a:srgbClr val="132856"/>
                </a:solidFill>
                <a:latin typeface="+mn-lt"/>
              </a:defRPr>
            </a:lvl1pPr>
          </a:lstStyle>
          <a:p>
            <a:fld id="{69E57DC2-970A-4B3E-BB1C-7A09969E49D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7" r:id="rId2"/>
    <p:sldLayoutId id="2147483675" r:id="rId3"/>
    <p:sldLayoutId id="2147483678" r:id="rId4"/>
    <p:sldLayoutId id="2147483680" r:id="rId5"/>
    <p:sldLayoutId id="2147483676" r:id="rId6"/>
    <p:sldLayoutId id="2147483668" r:id="rId7"/>
    <p:sldLayoutId id="2147483650" r:id="rId8"/>
    <p:sldLayoutId id="2147483688" r:id="rId9"/>
    <p:sldLayoutId id="2147483686" r:id="rId10"/>
    <p:sldLayoutId id="2147483663" r:id="rId11"/>
    <p:sldLayoutId id="2147483689" r:id="rId12"/>
    <p:sldLayoutId id="2147483683" r:id="rId13"/>
    <p:sldLayoutId id="2147483684" r:id="rId14"/>
    <p:sldLayoutId id="2147483685" r:id="rId15"/>
    <p:sldLayoutId id="2147483687" r:id="rId16"/>
    <p:sldLayoutId id="2147483654" r:id="rId17"/>
    <p:sldLayoutId id="2147483681" r:id="rId18"/>
    <p:sldLayoutId id="2147483682" r:id="rId19"/>
    <p:sldLayoutId id="2147483730" r:id="rId20"/>
    <p:sldLayoutId id="2147483731" r:id="rId21"/>
  </p:sldLayoutIdLst>
  <p:txStyles>
    <p:titleStyle>
      <a:lvl1pPr algn="l" defTabSz="914400" rtl="0" eaLnBrk="1" latinLnBrk="0" hangingPunct="1">
        <a:lnSpc>
          <a:spcPct val="89000"/>
        </a:lnSpc>
        <a:spcBef>
          <a:spcPct val="0"/>
        </a:spcBef>
        <a:buNone/>
        <a:defRPr sz="5600" b="1" i="0" kern="1200" baseline="0">
          <a:solidFill>
            <a:srgbClr val="132856"/>
          </a:solidFill>
          <a:latin typeface="Franklin Gothic Demi" panose="020B0603020102020204" pitchFamily="34" charset="0"/>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alpha val="9804"/>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3434" y="685800"/>
            <a:ext cx="10881616" cy="1485900"/>
          </a:xfrm>
          <a:prstGeom prst="rect">
            <a:avLst/>
          </a:prstGeom>
        </p:spPr>
        <p:txBody>
          <a:bodyPr vert="horz" lIns="91440" tIns="45720" rIns="91440" bIns="45720" rtlCol="0" anchor="t">
            <a:normAutofit/>
          </a:bodyPr>
          <a:lstStyle/>
          <a:p>
            <a:r>
              <a:rPr lang="nb-NO" err="1"/>
              <a:t>Click</a:t>
            </a:r>
            <a:r>
              <a:rPr lang="nb-NO"/>
              <a:t> to </a:t>
            </a:r>
            <a:r>
              <a:rPr lang="nb-NO" err="1"/>
              <a:t>edittitle</a:t>
            </a:r>
            <a:endParaRPr lang="en-US"/>
          </a:p>
        </p:txBody>
      </p:sp>
      <p:sp>
        <p:nvSpPr>
          <p:cNvPr id="3" name="Text Placeholder 2"/>
          <p:cNvSpPr>
            <a:spLocks noGrp="1"/>
          </p:cNvSpPr>
          <p:nvPr>
            <p:ph type="body" idx="1"/>
          </p:nvPr>
        </p:nvSpPr>
        <p:spPr>
          <a:xfrm>
            <a:off x="643434" y="2286000"/>
            <a:ext cx="10881616" cy="3474182"/>
          </a:xfrm>
          <a:prstGeom prst="rect">
            <a:avLst/>
          </a:prstGeom>
        </p:spPr>
        <p:txBody>
          <a:bodyPr vert="horz" lIns="91440" tIns="45720" rIns="91440" bIns="45720" rtlCol="0">
            <a:normAutofit/>
          </a:bodyPr>
          <a:lstStyle/>
          <a:p>
            <a:pPr lvl="0"/>
            <a:r>
              <a:rPr lang="nb-NO" err="1"/>
              <a:t>Click</a:t>
            </a:r>
            <a:r>
              <a:rPr lang="nb-NO"/>
              <a:t> to </a:t>
            </a:r>
            <a:r>
              <a:rPr lang="nb-NO" err="1"/>
              <a:t>edittext</a:t>
            </a:r>
            <a:r>
              <a:rPr lang="nb-NO"/>
              <a:t>
Second </a:t>
            </a:r>
            <a:r>
              <a:rPr lang="nb-NO" err="1"/>
              <a:t>level</a:t>
            </a:r>
            <a:r>
              <a:rPr lang="nb-NO"/>
              <a:t>
Third </a:t>
            </a:r>
            <a:r>
              <a:rPr lang="nb-NO" err="1"/>
              <a:t>levelFourthlevel</a:t>
            </a:r>
            <a:r>
              <a:rPr lang="nb-NO"/>
              <a:t> 
Fifth </a:t>
            </a:r>
            <a:r>
              <a:rPr lang="nb-NO" err="1"/>
              <a:t>level</a:t>
            </a:r>
            <a:endParaRPr lang="en-US"/>
          </a:p>
        </p:txBody>
      </p:sp>
    </p:spTree>
  </p:cSld>
  <p:clrMap bg1="lt1" tx1="dk1" bg2="lt2" tx2="dk2" accent1="accent1" accent2="accent2" accent3="accent3" accent4="accent4" accent5="accent5" accent6="accent6" hlink="hlink" folHlink="folHlink"/>
  <p:sldLayoutIdLst>
    <p:sldLayoutId id="2147483710" r:id="rId1"/>
    <p:sldLayoutId id="2147483708" r:id="rId2"/>
    <p:sldLayoutId id="2147483711" r:id="rId3"/>
    <p:sldLayoutId id="2147483705" r:id="rId4"/>
    <p:sldLayoutId id="2147483700" r:id="rId5"/>
    <p:sldLayoutId id="2147483713" r:id="rId6"/>
    <p:sldLayoutId id="2147483699" r:id="rId7"/>
    <p:sldLayoutId id="2147483695" r:id="rId8"/>
    <p:sldLayoutId id="2147483698" r:id="rId9"/>
    <p:sldLayoutId id="2147483734" r:id="rId10"/>
    <p:sldLayoutId id="2147483694" r:id="rId11"/>
    <p:sldLayoutId id="2147483733" r:id="rId12"/>
    <p:sldLayoutId id="2147483691" r:id="rId13"/>
    <p:sldLayoutId id="2147483697" r:id="rId14"/>
    <p:sldLayoutId id="2147483693" r:id="rId15"/>
    <p:sldLayoutId id="2147483732" r:id="rId16"/>
    <p:sldLayoutId id="2147483723" r:id="rId17"/>
    <p:sldLayoutId id="2147483724" r:id="rId18"/>
    <p:sldLayoutId id="2147483725" r:id="rId19"/>
    <p:sldLayoutId id="2147483726" r:id="rId20"/>
    <p:sldLayoutId id="2147483727" r:id="rId21"/>
    <p:sldLayoutId id="2147483728" r:id="rId22"/>
    <p:sldLayoutId id="2147483735" r:id="rId23"/>
    <p:sldLayoutId id="2147483736" r:id="rId24"/>
    <p:sldLayoutId id="2147483737" r:id="rId25"/>
    <p:sldLayoutId id="2147483729" r:id="rId26"/>
  </p:sldLayoutIdLst>
  <p:txStyles>
    <p:titleStyle>
      <a:lvl1pPr algn="l" defTabSz="914400" rtl="0" eaLnBrk="1" latinLnBrk="0" hangingPunct="1">
        <a:lnSpc>
          <a:spcPct val="89000"/>
        </a:lnSpc>
        <a:spcBef>
          <a:spcPct val="0"/>
        </a:spcBef>
        <a:buNone/>
        <a:defRPr sz="5600" b="1" i="0" kern="1200" baseline="0">
          <a:solidFill>
            <a:srgbClr val="132856"/>
          </a:solidFill>
          <a:latin typeface="Franklin Gothic Demi" panose="020B0603020102020204" pitchFamily="34" charset="0"/>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4.xml"/><Relationship Id="rId5" Type="http://schemas.openxmlformats.org/officeDocument/2006/relationships/image" Target="../media/image19.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4.xml"/><Relationship Id="rId4" Type="http://schemas.openxmlformats.org/officeDocument/2006/relationships/image" Target="../media/image12.sv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4.xml"/><Relationship Id="rId4" Type="http://schemas.openxmlformats.org/officeDocument/2006/relationships/image" Target="../media/image12.svg"/></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40.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35.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10.sv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3" Type="http://schemas.openxmlformats.org/officeDocument/2006/relationships/hyperlink" Target="https://eiti.org/guidance-notes/contract-and-license-allocations" TargetMode="External"/><Relationship Id="rId2" Type="http://schemas.openxmlformats.org/officeDocument/2006/relationships/hyperlink" Target="https://eiti.org/ru/guidance-notes/kontrakty" TargetMode="External"/><Relationship Id="rId1" Type="http://schemas.openxmlformats.org/officeDocument/2006/relationships/slideLayout" Target="../slideLayouts/slideLayout34.xml"/><Relationship Id="rId6" Type="http://schemas.openxmlformats.org/officeDocument/2006/relationships/hyperlink" Target="https://eiti.org/documents/critical-minerals-rush" TargetMode="External"/><Relationship Id="rId5" Type="http://schemas.openxmlformats.org/officeDocument/2006/relationships/hyperlink" Target="https://eiti.org/ru/guidance-notes/stroitelstvo-obektov-infrastruktury-i-barternye-sdelki" TargetMode="External"/><Relationship Id="rId4" Type="http://schemas.openxmlformats.org/officeDocument/2006/relationships/hyperlink" Target="https://eiti.org/guidance-notes/resource-backed-loan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12.sv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14.sv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35.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4.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4.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B86E31F-55FF-2E41-AB26-CEECCBD285AA}"/>
              </a:ext>
            </a:extLst>
          </p:cNvPr>
          <p:cNvSpPr>
            <a:spLocks noGrp="1"/>
          </p:cNvSpPr>
          <p:nvPr>
            <p:ph type="subTitle" idx="1"/>
          </p:nvPr>
        </p:nvSpPr>
        <p:spPr>
          <a:xfrm>
            <a:off x="643435" y="3886159"/>
            <a:ext cx="11227453" cy="744996"/>
          </a:xfrm>
        </p:spPr>
        <p:txBody>
          <a:bodyPr>
            <a:normAutofit/>
          </a:bodyPr>
          <a:lstStyle/>
          <a:p>
            <a:r>
              <a:rPr lang="ru-RU" sz="2800"/>
              <a:t>Прозрачность контрактов</a:t>
            </a:r>
          </a:p>
        </p:txBody>
      </p:sp>
      <p:sp>
        <p:nvSpPr>
          <p:cNvPr id="3" name="Text Placeholder 2">
            <a:extLst>
              <a:ext uri="{FF2B5EF4-FFF2-40B4-BE49-F238E27FC236}">
                <a16:creationId xmlns:a16="http://schemas.microsoft.com/office/drawing/2014/main" id="{20B9E2AE-17D2-1A43-8B68-275E4E90DD5E}"/>
              </a:ext>
            </a:extLst>
          </p:cNvPr>
          <p:cNvSpPr>
            <a:spLocks noGrp="1"/>
          </p:cNvSpPr>
          <p:nvPr>
            <p:ph type="body" sz="quarter" idx="13"/>
          </p:nvPr>
        </p:nvSpPr>
        <p:spPr/>
        <p:txBody>
          <a:bodyPr>
            <a:normAutofit fontScale="92500" lnSpcReduction="20000"/>
          </a:bodyPr>
          <a:lstStyle/>
          <a:p>
            <a:r>
              <a:rPr lang="ru-RU"/>
              <a:t>Стандарт ИПДО 2023</a:t>
            </a:r>
          </a:p>
        </p:txBody>
      </p:sp>
    </p:spTree>
    <p:extLst>
      <p:ext uri="{BB962C8B-B14F-4D97-AF65-F5344CB8AC3E}">
        <p14:creationId xmlns:p14="http://schemas.microsoft.com/office/powerpoint/2010/main" val="2623336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F0C9E-FDFB-5603-C7CC-B14898AE92EC}"/>
              </a:ext>
            </a:extLst>
          </p:cNvPr>
          <p:cNvSpPr>
            <a:spLocks noGrp="1"/>
          </p:cNvSpPr>
          <p:nvPr>
            <p:ph type="title"/>
          </p:nvPr>
        </p:nvSpPr>
        <p:spPr/>
        <p:txBody>
          <a:bodyPr/>
          <a:lstStyle/>
          <a:p>
            <a:r>
              <a:rPr lang="ru-RU"/>
              <a:t>Приложения</a:t>
            </a:r>
          </a:p>
        </p:txBody>
      </p:sp>
      <p:sp>
        <p:nvSpPr>
          <p:cNvPr id="3" name="Content Placeholder 2">
            <a:extLst>
              <a:ext uri="{FF2B5EF4-FFF2-40B4-BE49-F238E27FC236}">
                <a16:creationId xmlns:a16="http://schemas.microsoft.com/office/drawing/2014/main" id="{FF1C7907-A767-FF1C-46B3-0ECA39580F39}"/>
              </a:ext>
            </a:extLst>
          </p:cNvPr>
          <p:cNvSpPr>
            <a:spLocks noGrp="1"/>
          </p:cNvSpPr>
          <p:nvPr>
            <p:ph idx="1"/>
          </p:nvPr>
        </p:nvSpPr>
        <p:spPr>
          <a:xfrm>
            <a:off x="642812" y="2019792"/>
            <a:ext cx="5453188" cy="4641684"/>
          </a:xfrm>
        </p:spPr>
        <p:txBody>
          <a:bodyPr>
            <a:normAutofit/>
          </a:bodyPr>
          <a:lstStyle/>
          <a:p>
            <a:r>
              <a:rPr lang="ru-RU" sz="3200"/>
              <a:t>Определение термина «приложение» можно взять из национальных норм. </a:t>
            </a:r>
          </a:p>
          <a:p>
            <a:r>
              <a:rPr lang="ru-RU" sz="3200"/>
              <a:t>В отсутствие таких норм МГЗС следует согласовать собственное определение приложения.</a:t>
            </a:r>
          </a:p>
          <a:p>
            <a:pPr marL="0" indent="0">
              <a:buNone/>
            </a:pPr>
            <a:endParaRPr lang="nb-NO" sz="3200" err="1"/>
          </a:p>
        </p:txBody>
      </p:sp>
      <p:sp>
        <p:nvSpPr>
          <p:cNvPr id="4" name="Text Placeholder 3">
            <a:extLst>
              <a:ext uri="{FF2B5EF4-FFF2-40B4-BE49-F238E27FC236}">
                <a16:creationId xmlns:a16="http://schemas.microsoft.com/office/drawing/2014/main" id="{30849E1C-8976-8DF9-C8C6-A8113B81DB08}"/>
              </a:ext>
            </a:extLst>
          </p:cNvPr>
          <p:cNvSpPr>
            <a:spLocks noGrp="1"/>
          </p:cNvSpPr>
          <p:nvPr>
            <p:ph type="body" sz="quarter" idx="10"/>
          </p:nvPr>
        </p:nvSpPr>
        <p:spPr/>
        <p:txBody>
          <a:bodyPr/>
          <a:lstStyle/>
          <a:p>
            <a:r>
              <a:rPr lang="ru-RU"/>
              <a:t>КЛЮЧЕВЫЕ ПОНЯТИЯ</a:t>
            </a:r>
          </a:p>
        </p:txBody>
      </p:sp>
      <p:pic>
        <p:nvPicPr>
          <p:cNvPr id="10" name="Picture 9" descr="A document with text on it&#10;&#10;Description automatically generated">
            <a:extLst>
              <a:ext uri="{FF2B5EF4-FFF2-40B4-BE49-F238E27FC236}">
                <a16:creationId xmlns:a16="http://schemas.microsoft.com/office/drawing/2014/main" id="{5946667F-6E71-36A7-0499-263E3BC46BCC}"/>
              </a:ext>
            </a:extLst>
          </p:cNvPr>
          <p:cNvPicPr>
            <a:picLocks noChangeAspect="1"/>
          </p:cNvPicPr>
          <p:nvPr/>
        </p:nvPicPr>
        <p:blipFill>
          <a:blip r:embed="rId3">
            <a:duotone>
              <a:prstClr val="black"/>
              <a:srgbClr val="D9C3A5">
                <a:tint val="50000"/>
                <a:satMod val="180000"/>
              </a:srgbClr>
            </a:duotone>
          </a:blip>
          <a:stretch>
            <a:fillRect/>
          </a:stretch>
        </p:blipFill>
        <p:spPr>
          <a:xfrm rot="21178617">
            <a:off x="6389847" y="1261636"/>
            <a:ext cx="3901763" cy="5051120"/>
          </a:xfrm>
          <a:prstGeom prst="rect">
            <a:avLst/>
          </a:prstGeom>
          <a:effectLst>
            <a:outerShdw blurRad="63500" sx="102000" sy="102000" algn="ctr" rotWithShape="0">
              <a:prstClr val="black">
                <a:alpha val="40000"/>
              </a:prstClr>
            </a:outerShdw>
          </a:effectLst>
        </p:spPr>
      </p:pic>
      <p:pic>
        <p:nvPicPr>
          <p:cNvPr id="6" name="Picture 5" descr="A close-up of a document&#10;&#10;Description automatically generated">
            <a:extLst>
              <a:ext uri="{FF2B5EF4-FFF2-40B4-BE49-F238E27FC236}">
                <a16:creationId xmlns:a16="http://schemas.microsoft.com/office/drawing/2014/main" id="{CDC32FCD-0C1E-961F-E580-55D17C3594ED}"/>
              </a:ext>
            </a:extLst>
          </p:cNvPr>
          <p:cNvPicPr>
            <a:picLocks noChangeAspect="1"/>
          </p:cNvPicPr>
          <p:nvPr/>
        </p:nvPicPr>
        <p:blipFill>
          <a:blip r:embed="rId4">
            <a:duotone>
              <a:prstClr val="black"/>
              <a:srgbClr val="D9C3A5">
                <a:tint val="50000"/>
                <a:satMod val="180000"/>
              </a:srgbClr>
            </a:duotone>
          </a:blip>
          <a:stretch>
            <a:fillRect/>
          </a:stretch>
        </p:blipFill>
        <p:spPr>
          <a:xfrm rot="715778">
            <a:off x="7412855" y="1261637"/>
            <a:ext cx="3901763" cy="5051120"/>
          </a:xfrm>
          <a:prstGeom prst="rect">
            <a:avLst/>
          </a:prstGeom>
          <a:effectLst>
            <a:outerShdw blurRad="63500" sx="102000" sy="102000" algn="ctr" rotWithShape="0">
              <a:prstClr val="black">
                <a:alpha val="40000"/>
              </a:prstClr>
            </a:outerShdw>
          </a:effectLst>
        </p:spPr>
      </p:pic>
      <p:pic>
        <p:nvPicPr>
          <p:cNvPr id="8" name="Picture 7" descr="A paper with text and numbers&#10;&#10;Description automatically generated">
            <a:extLst>
              <a:ext uri="{FF2B5EF4-FFF2-40B4-BE49-F238E27FC236}">
                <a16:creationId xmlns:a16="http://schemas.microsoft.com/office/drawing/2014/main" id="{C5F8F1AE-2254-893A-836C-283E76065B2A}"/>
              </a:ext>
            </a:extLst>
          </p:cNvPr>
          <p:cNvPicPr>
            <a:picLocks noChangeAspect="1"/>
          </p:cNvPicPr>
          <p:nvPr/>
        </p:nvPicPr>
        <p:blipFill>
          <a:blip r:embed="rId5">
            <a:duotone>
              <a:prstClr val="black"/>
              <a:srgbClr val="D9C3A5">
                <a:tint val="50000"/>
                <a:satMod val="180000"/>
              </a:srgbClr>
            </a:duotone>
          </a:blip>
          <a:stretch>
            <a:fillRect/>
          </a:stretch>
        </p:blipFill>
        <p:spPr>
          <a:xfrm>
            <a:off x="7138290" y="221727"/>
            <a:ext cx="3901763" cy="505112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034996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52084-261A-A799-C806-53B303C33260}"/>
              </a:ext>
            </a:extLst>
          </p:cNvPr>
          <p:cNvSpPr>
            <a:spLocks noGrp="1"/>
          </p:cNvSpPr>
          <p:nvPr>
            <p:ph type="title"/>
          </p:nvPr>
        </p:nvSpPr>
        <p:spPr>
          <a:xfrm>
            <a:off x="642813" y="1194998"/>
            <a:ext cx="6240588" cy="671660"/>
          </a:xfrm>
        </p:spPr>
        <p:txBody>
          <a:bodyPr/>
          <a:lstStyle/>
          <a:p>
            <a:r>
              <a:rPr lang="ru-RU" dirty="0"/>
              <a:t>Положения</a:t>
            </a:r>
            <a:br>
              <a:rPr lang="ru-RU" dirty="0"/>
            </a:br>
            <a:r>
              <a:rPr lang="ru-RU" dirty="0"/>
              <a:t>о конфиденциальности</a:t>
            </a:r>
          </a:p>
        </p:txBody>
      </p:sp>
      <p:sp>
        <p:nvSpPr>
          <p:cNvPr id="3" name="Content Placeholder 2">
            <a:extLst>
              <a:ext uri="{FF2B5EF4-FFF2-40B4-BE49-F238E27FC236}">
                <a16:creationId xmlns:a16="http://schemas.microsoft.com/office/drawing/2014/main" id="{282D18A8-A934-33AA-E5FA-1D9A0992D7A5}"/>
              </a:ext>
            </a:extLst>
          </p:cNvPr>
          <p:cNvSpPr>
            <a:spLocks noGrp="1"/>
          </p:cNvSpPr>
          <p:nvPr>
            <p:ph idx="1"/>
          </p:nvPr>
        </p:nvSpPr>
        <p:spPr>
          <a:xfrm>
            <a:off x="642813" y="2523066"/>
            <a:ext cx="6096654" cy="4057027"/>
          </a:xfrm>
        </p:spPr>
        <p:txBody>
          <a:bodyPr>
            <a:normAutofit fontScale="85000" lnSpcReduction="10000"/>
          </a:bodyPr>
          <a:lstStyle/>
          <a:p>
            <a:pPr marL="287655" indent="-287655"/>
            <a:r>
              <a:rPr lang="ru-RU" dirty="0">
                <a:solidFill>
                  <a:srgbClr val="002157"/>
                </a:solidFill>
              </a:rPr>
              <a:t>Изъятие информации и краткие резюме контрактов НЕ ЯВЛЯЮТСЯ приемлемыми</a:t>
            </a:r>
          </a:p>
          <a:p>
            <a:pPr marL="287655" indent="-287655"/>
            <a:r>
              <a:rPr lang="ru-RU" dirty="0">
                <a:solidFill>
                  <a:srgbClr val="002157"/>
                </a:solidFill>
              </a:rPr>
              <a:t>Стороны контракта могут подписать отказ от права на конфиденциальность </a:t>
            </a:r>
          </a:p>
          <a:p>
            <a:pPr marL="287655" indent="-287655"/>
            <a:r>
              <a:rPr lang="ru-RU" dirty="0">
                <a:solidFill>
                  <a:srgbClr val="002157"/>
                </a:solidFill>
              </a:rPr>
              <a:t>МГЗС предлагается:</a:t>
            </a:r>
          </a:p>
          <a:p>
            <a:pPr marL="818007" lvl="1" indent="-287655"/>
            <a:r>
              <a:rPr lang="ru-RU" sz="2400" dirty="0">
                <a:solidFill>
                  <a:srgbClr val="002157"/>
                </a:solidFill>
              </a:rPr>
              <a:t>Изучить претензии о нарушении условий конфиденциальности (полный контракт или отдельные положения)</a:t>
            </a:r>
          </a:p>
          <a:p>
            <a:pPr marL="818007" lvl="1" indent="-287655"/>
            <a:r>
              <a:rPr lang="ru-RU" sz="2400" dirty="0">
                <a:solidFill>
                  <a:srgbClr val="002157"/>
                </a:solidFill>
              </a:rPr>
              <a:t>Документально зафиксировать результаты</a:t>
            </a:r>
          </a:p>
          <a:p>
            <a:pPr marL="818007" lvl="1" indent="-287655"/>
            <a:r>
              <a:rPr lang="ru-RU" sz="2400" dirty="0">
                <a:solidFill>
                  <a:srgbClr val="002157"/>
                </a:solidFill>
              </a:rPr>
              <a:t>Разработать планы действий по преодолению правовых препятствий</a:t>
            </a:r>
          </a:p>
          <a:p>
            <a:endParaRPr lang="en-NO">
              <a:solidFill>
                <a:srgbClr val="002157"/>
              </a:solidFill>
            </a:endParaRPr>
          </a:p>
        </p:txBody>
      </p:sp>
      <p:sp>
        <p:nvSpPr>
          <p:cNvPr id="4" name="Text Placeholder 3">
            <a:extLst>
              <a:ext uri="{FF2B5EF4-FFF2-40B4-BE49-F238E27FC236}">
                <a16:creationId xmlns:a16="http://schemas.microsoft.com/office/drawing/2014/main" id="{F57275E4-CD3C-7C8D-C6D7-315671EADD93}"/>
              </a:ext>
            </a:extLst>
          </p:cNvPr>
          <p:cNvSpPr>
            <a:spLocks noGrp="1"/>
          </p:cNvSpPr>
          <p:nvPr>
            <p:ph type="body" sz="quarter" idx="10"/>
          </p:nvPr>
        </p:nvSpPr>
        <p:spPr/>
        <p:txBody>
          <a:bodyPr/>
          <a:lstStyle/>
          <a:p>
            <a:r>
              <a:rPr lang="ru-RU">
                <a:solidFill>
                  <a:srgbClr val="00C3F0"/>
                </a:solidFill>
              </a:rPr>
              <a:t>КЛЮЧЕВЫЕ ПОНЯТИЯ</a:t>
            </a:r>
          </a:p>
        </p:txBody>
      </p:sp>
      <p:pic>
        <p:nvPicPr>
          <p:cNvPr id="7" name="Picture Placeholder 6" descr="A close-up of a leather book&#10;&#10;Description automatically generated">
            <a:extLst>
              <a:ext uri="{FF2B5EF4-FFF2-40B4-BE49-F238E27FC236}">
                <a16:creationId xmlns:a16="http://schemas.microsoft.com/office/drawing/2014/main" id="{9F5DA4FF-A012-9721-6375-21C575B64169}"/>
              </a:ext>
            </a:extLst>
          </p:cNvPr>
          <p:cNvPicPr>
            <a:picLocks noGrp="1" noChangeAspect="1"/>
          </p:cNvPicPr>
          <p:nvPr>
            <p:ph type="pic" sz="quarter" idx="14"/>
          </p:nvPr>
        </p:nvPicPr>
        <p:blipFill>
          <a:blip r:embed="rId3">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06852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B80EB3-AD5A-863B-C71D-0985C09919D7}"/>
              </a:ext>
            </a:extLst>
          </p:cNvPr>
          <p:cNvSpPr>
            <a:spLocks noGrp="1"/>
          </p:cNvSpPr>
          <p:nvPr>
            <p:ph type="body" sz="quarter" idx="11"/>
          </p:nvPr>
        </p:nvSpPr>
        <p:spPr/>
        <p:txBody>
          <a:bodyPr/>
          <a:lstStyle/>
          <a:p>
            <a:r>
              <a:rPr lang="ru-RU"/>
              <a:t>Гана</a:t>
            </a:r>
          </a:p>
        </p:txBody>
      </p:sp>
      <p:sp>
        <p:nvSpPr>
          <p:cNvPr id="4" name="Text Placeholder 3">
            <a:extLst>
              <a:ext uri="{FF2B5EF4-FFF2-40B4-BE49-F238E27FC236}">
                <a16:creationId xmlns:a16="http://schemas.microsoft.com/office/drawing/2014/main" id="{82020A8A-C12C-82A4-3341-893F45A10672}"/>
              </a:ext>
            </a:extLst>
          </p:cNvPr>
          <p:cNvSpPr>
            <a:spLocks noGrp="1"/>
          </p:cNvSpPr>
          <p:nvPr>
            <p:ph type="body" sz="quarter" idx="12"/>
          </p:nvPr>
        </p:nvSpPr>
        <p:spPr>
          <a:xfrm>
            <a:off x="1003243" y="3755796"/>
            <a:ext cx="5092757" cy="914400"/>
          </a:xfrm>
        </p:spPr>
        <p:txBody>
          <a:bodyPr/>
          <a:lstStyle/>
          <a:p>
            <a:r>
              <a:rPr lang="ru-RU">
                <a:solidFill>
                  <a:srgbClr val="002157"/>
                </a:solidFill>
              </a:rPr>
              <a:t>В контракты могут быть включены инструкии о порядке раскрытия информации </a:t>
            </a:r>
          </a:p>
        </p:txBody>
      </p:sp>
      <p:sp>
        <p:nvSpPr>
          <p:cNvPr id="5" name="Text Placeholder 4">
            <a:extLst>
              <a:ext uri="{FF2B5EF4-FFF2-40B4-BE49-F238E27FC236}">
                <a16:creationId xmlns:a16="http://schemas.microsoft.com/office/drawing/2014/main" id="{8AED5085-DC89-66F6-1D0F-98D86260A40F}"/>
              </a:ext>
            </a:extLst>
          </p:cNvPr>
          <p:cNvSpPr>
            <a:spLocks noGrp="1"/>
          </p:cNvSpPr>
          <p:nvPr>
            <p:ph type="body" sz="quarter" idx="13"/>
          </p:nvPr>
        </p:nvSpPr>
        <p:spPr/>
        <p:txBody>
          <a:bodyPr/>
          <a:lstStyle/>
          <a:p>
            <a:r>
              <a:rPr lang="ru-RU">
                <a:solidFill>
                  <a:srgbClr val="00C3F0"/>
                </a:solidFill>
              </a:rPr>
              <a:t>КЛЮЧЕВЫЕ ПОНЯТИЯ</a:t>
            </a:r>
          </a:p>
        </p:txBody>
      </p:sp>
      <p:pic>
        <p:nvPicPr>
          <p:cNvPr id="8" name="Content Placeholder 5">
            <a:extLst>
              <a:ext uri="{FF2B5EF4-FFF2-40B4-BE49-F238E27FC236}">
                <a16:creationId xmlns:a16="http://schemas.microsoft.com/office/drawing/2014/main" id="{0D946156-BB57-7F4A-745F-ECB3CB5D84F4}"/>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rot="196157">
            <a:off x="6855021" y="1542427"/>
            <a:ext cx="4843987" cy="4426737"/>
          </a:xfrm>
          <a:prstGeom prst="rect">
            <a:avLst/>
          </a:prstGeom>
          <a:effectLst>
            <a:outerShdw blurRad="50800" dist="38100" dir="2700000" algn="tl" rotWithShape="0">
              <a:prstClr val="black">
                <a:alpha val="40000"/>
              </a:prstClr>
            </a:outerShdw>
          </a:effectLst>
        </p:spPr>
      </p:pic>
      <p:sp>
        <p:nvSpPr>
          <p:cNvPr id="6" name="Text Placeholder 1">
            <a:extLst>
              <a:ext uri="{FF2B5EF4-FFF2-40B4-BE49-F238E27FC236}">
                <a16:creationId xmlns:a16="http://schemas.microsoft.com/office/drawing/2014/main" id="{63052F77-1E62-D29C-9CEB-547C3C64FC03}"/>
              </a:ext>
            </a:extLst>
          </p:cNvPr>
          <p:cNvSpPr txBox="1">
            <a:spLocks/>
          </p:cNvSpPr>
          <p:nvPr/>
        </p:nvSpPr>
        <p:spPr>
          <a:xfrm>
            <a:off x="388635" y="2017262"/>
            <a:ext cx="2554263" cy="571584"/>
          </a:xfrm>
          <a:prstGeom prst="rect">
            <a:avLst/>
          </a:prstGeom>
        </p:spPr>
        <p:txBody>
          <a:bodyPr vert="horz" lIns="91440" tIns="45720" rIns="91440" bIns="45720" rtlCol="0">
            <a:noAutofit/>
          </a:bodyPr>
          <a:lstStyle>
            <a:lvl1pPr marL="0" indent="0" algn="l" defTabSz="457200" rtl="0" eaLnBrk="1" latinLnBrk="0" hangingPunct="1">
              <a:lnSpc>
                <a:spcPct val="94000"/>
              </a:lnSpc>
              <a:spcBef>
                <a:spcPts val="1000"/>
              </a:spcBef>
              <a:spcAft>
                <a:spcPts val="200"/>
              </a:spcAft>
              <a:buFont typeface="Franklin Gothic Book" panose="020B0503020102020204" pitchFamily="34" charset="0"/>
              <a:buNone/>
              <a:defRPr lang="en-US" sz="2800" kern="1200" baseline="0" dirty="0">
                <a:solidFill>
                  <a:srgbClr val="FFFFFF"/>
                </a:solidFill>
                <a:latin typeface="Franklin Gothic Medium" panose="020B0603020102020204" pitchFamily="34" charset="0"/>
                <a:ea typeface="+mn-ea"/>
                <a:cs typeface="+mn-cs"/>
              </a:defRPr>
            </a:lvl1pPr>
            <a:lvl2pPr marL="530352" indent="0" algn="l" defTabSz="914400" rtl="0" eaLnBrk="1" latinLnBrk="0" hangingPunct="1">
              <a:lnSpc>
                <a:spcPct val="94000"/>
              </a:lnSpc>
              <a:spcBef>
                <a:spcPts val="500"/>
              </a:spcBef>
              <a:spcAft>
                <a:spcPts val="200"/>
              </a:spcAft>
              <a:buFont typeface="Franklin Gothic Book" panose="020B0503020102020204" pitchFamily="34" charset="0"/>
              <a:buNone/>
              <a:defRPr sz="2800" b="0" i="0" kern="1200" baseline="0">
                <a:solidFill>
                  <a:schemeClr val="tx2"/>
                </a:solidFill>
                <a:latin typeface="Franklin Gothic Medium" panose="020B0603020102020204" pitchFamily="34" charset="0"/>
                <a:ea typeface="+mn-ea"/>
                <a:cs typeface="+mn-cs"/>
              </a:defRPr>
            </a:lvl2pPr>
            <a:lvl3pPr marL="9875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3pPr>
            <a:lvl4pPr marL="14447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4pPr>
            <a:lvl5pPr marL="1901952" indent="0" algn="l" defTabSz="914400" rtl="0" eaLnBrk="1" latinLnBrk="0" hangingPunct="1">
              <a:lnSpc>
                <a:spcPct val="94000"/>
              </a:lnSpc>
              <a:spcBef>
                <a:spcPts val="500"/>
              </a:spcBef>
              <a:spcAft>
                <a:spcPts val="200"/>
              </a:spcAft>
              <a:buFont typeface="Franklin Gothic Book" panose="020B0503020102020204" pitchFamily="34" charset="0"/>
              <a:buNone/>
              <a:defRPr sz="2000" b="0" i="0" kern="1200" baseline="0">
                <a:solidFill>
                  <a:schemeClr val="tx2"/>
                </a:solidFill>
                <a:latin typeface="Franklin Gothic Medium" panose="020B0603020102020204" pitchFamily="34" charset="0"/>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gn="r"/>
            <a:r>
              <a:rPr lang="ru-RU" dirty="0"/>
              <a:t>ПРИМЕР</a:t>
            </a:r>
          </a:p>
        </p:txBody>
      </p:sp>
    </p:spTree>
    <p:extLst>
      <p:ext uri="{BB962C8B-B14F-4D97-AF65-F5344CB8AC3E}">
        <p14:creationId xmlns:p14="http://schemas.microsoft.com/office/powerpoint/2010/main" val="846621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52084-261A-A799-C806-53B303C33260}"/>
              </a:ext>
            </a:extLst>
          </p:cNvPr>
          <p:cNvSpPr>
            <a:spLocks noGrp="1"/>
          </p:cNvSpPr>
          <p:nvPr>
            <p:ph type="title"/>
          </p:nvPr>
        </p:nvSpPr>
        <p:spPr/>
        <p:txBody>
          <a:bodyPr/>
          <a:lstStyle/>
          <a:p>
            <a:r>
              <a:rPr lang="ru-RU"/>
              <a:t>Поправки</a:t>
            </a:r>
          </a:p>
        </p:txBody>
      </p:sp>
      <p:sp>
        <p:nvSpPr>
          <p:cNvPr id="3" name="Content Placeholder 2">
            <a:extLst>
              <a:ext uri="{FF2B5EF4-FFF2-40B4-BE49-F238E27FC236}">
                <a16:creationId xmlns:a16="http://schemas.microsoft.com/office/drawing/2014/main" id="{282D18A8-A934-33AA-E5FA-1D9A0992D7A5}"/>
              </a:ext>
            </a:extLst>
          </p:cNvPr>
          <p:cNvSpPr>
            <a:spLocks noGrp="1"/>
          </p:cNvSpPr>
          <p:nvPr>
            <p:ph idx="1"/>
          </p:nvPr>
        </p:nvSpPr>
        <p:spPr>
          <a:xfrm>
            <a:off x="642812" y="2019792"/>
            <a:ext cx="6240587" cy="4651942"/>
          </a:xfrm>
        </p:spPr>
        <p:txBody>
          <a:bodyPr>
            <a:noAutofit/>
          </a:bodyPr>
          <a:lstStyle/>
          <a:p>
            <a:pPr marL="0" indent="0">
              <a:buNone/>
            </a:pPr>
            <a:r>
              <a:rPr lang="ru-RU" sz="2200" dirty="0">
                <a:solidFill>
                  <a:srgbClr val="002157"/>
                </a:solidFill>
              </a:rPr>
              <a:t>Если поправки внесены после 1 января 2021 г.:</a:t>
            </a:r>
          </a:p>
          <a:p>
            <a:pPr marL="287655" indent="-287655"/>
            <a:r>
              <a:rPr lang="ru-RU" sz="2200" dirty="0">
                <a:solidFill>
                  <a:srgbClr val="002157"/>
                </a:solidFill>
              </a:rPr>
              <a:t>Раскрытие полного текста контракта, включая предыдущие редакции, является обязательным требованием.</a:t>
            </a:r>
          </a:p>
          <a:p>
            <a:pPr marL="287655" indent="-287655"/>
            <a:r>
              <a:rPr lang="ru-RU" sz="2200" dirty="0">
                <a:solidFill>
                  <a:srgbClr val="002157"/>
                </a:solidFill>
              </a:rPr>
              <a:t>Стороны могут переформулировать недействующие условия в обновленной редакции контракта.</a:t>
            </a:r>
          </a:p>
          <a:p>
            <a:pPr marL="287655" indent="-287655"/>
            <a:r>
              <a:rPr lang="ru-RU" sz="2200" dirty="0">
                <a:solidFill>
                  <a:srgbClr val="002157"/>
                </a:solidFill>
              </a:rPr>
              <a:t>В случае риска раскрытия положений, которые были конфиденциальными до 1 января</a:t>
            </a:r>
            <a:br>
              <a:rPr lang="ru-RU" sz="2200" dirty="0">
                <a:solidFill>
                  <a:srgbClr val="002157"/>
                </a:solidFill>
              </a:rPr>
            </a:br>
            <a:r>
              <a:rPr lang="ru-RU" sz="2200" dirty="0">
                <a:solidFill>
                  <a:srgbClr val="002157"/>
                </a:solidFill>
              </a:rPr>
              <a:t>2021 года, МГЗС предлагается запросить у сторон контракта отказ от права на конфиденциальность.</a:t>
            </a:r>
          </a:p>
          <a:p>
            <a:pPr marL="287655" indent="-287655"/>
            <a:endParaRPr lang="nb-NO" sz="2200" dirty="0">
              <a:solidFill>
                <a:srgbClr val="002157"/>
              </a:solidFill>
            </a:endParaRPr>
          </a:p>
          <a:p>
            <a:pPr marL="287655" indent="-287655"/>
            <a:endParaRPr lang="nb-NO" sz="2400" dirty="0">
              <a:solidFill>
                <a:srgbClr val="002157"/>
              </a:solidFill>
            </a:endParaRPr>
          </a:p>
          <a:p>
            <a:endParaRPr lang="en-NO" sz="2400">
              <a:solidFill>
                <a:srgbClr val="002157"/>
              </a:solidFill>
            </a:endParaRPr>
          </a:p>
        </p:txBody>
      </p:sp>
      <p:sp>
        <p:nvSpPr>
          <p:cNvPr id="4" name="Text Placeholder 3">
            <a:extLst>
              <a:ext uri="{FF2B5EF4-FFF2-40B4-BE49-F238E27FC236}">
                <a16:creationId xmlns:a16="http://schemas.microsoft.com/office/drawing/2014/main" id="{F57275E4-CD3C-7C8D-C6D7-315671EADD93}"/>
              </a:ext>
            </a:extLst>
          </p:cNvPr>
          <p:cNvSpPr>
            <a:spLocks noGrp="1"/>
          </p:cNvSpPr>
          <p:nvPr>
            <p:ph type="body" sz="quarter" idx="10"/>
          </p:nvPr>
        </p:nvSpPr>
        <p:spPr/>
        <p:txBody>
          <a:bodyPr/>
          <a:lstStyle/>
          <a:p>
            <a:r>
              <a:rPr lang="ru-RU">
                <a:solidFill>
                  <a:srgbClr val="00C3F0"/>
                </a:solidFill>
              </a:rPr>
              <a:t>КЛЮЧЕВЫЕ ПОНЯТИЯ</a:t>
            </a:r>
          </a:p>
        </p:txBody>
      </p:sp>
      <p:pic>
        <p:nvPicPr>
          <p:cNvPr id="9" name="Picture Placeholder 8">
            <a:extLst>
              <a:ext uri="{FF2B5EF4-FFF2-40B4-BE49-F238E27FC236}">
                <a16:creationId xmlns:a16="http://schemas.microsoft.com/office/drawing/2014/main" id="{BE4C0345-6413-D0BC-398C-E512E56AC5DE}"/>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a:ext>
            </a:extLst>
          </a:blip>
          <a:srcRect/>
          <a:stretch/>
        </p:blipFill>
        <p:spPr>
          <a:xfrm>
            <a:off x="6883400" y="0"/>
            <a:ext cx="5308600" cy="6857999"/>
          </a:xfrm>
        </p:spPr>
      </p:pic>
    </p:spTree>
    <p:extLst>
      <p:ext uri="{BB962C8B-B14F-4D97-AF65-F5344CB8AC3E}">
        <p14:creationId xmlns:p14="http://schemas.microsoft.com/office/powerpoint/2010/main" val="1046347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B80EB3-AD5A-863B-C71D-0985C09919D7}"/>
              </a:ext>
            </a:extLst>
          </p:cNvPr>
          <p:cNvSpPr>
            <a:spLocks noGrp="1"/>
          </p:cNvSpPr>
          <p:nvPr>
            <p:ph type="body" sz="quarter" idx="11"/>
          </p:nvPr>
        </p:nvSpPr>
        <p:spPr/>
        <p:txBody>
          <a:bodyPr/>
          <a:lstStyle/>
          <a:p>
            <a:r>
              <a:rPr lang="ru-RU" dirty="0"/>
              <a:t>Мексика</a:t>
            </a:r>
          </a:p>
        </p:txBody>
      </p:sp>
      <p:sp>
        <p:nvSpPr>
          <p:cNvPr id="4" name="Text Placeholder 3">
            <a:extLst>
              <a:ext uri="{FF2B5EF4-FFF2-40B4-BE49-F238E27FC236}">
                <a16:creationId xmlns:a16="http://schemas.microsoft.com/office/drawing/2014/main" id="{82020A8A-C12C-82A4-3341-893F45A10672}"/>
              </a:ext>
            </a:extLst>
          </p:cNvPr>
          <p:cNvSpPr>
            <a:spLocks noGrp="1"/>
          </p:cNvSpPr>
          <p:nvPr>
            <p:ph type="body" sz="quarter" idx="12"/>
          </p:nvPr>
        </p:nvSpPr>
        <p:spPr>
          <a:xfrm>
            <a:off x="1003242" y="3620332"/>
            <a:ext cx="6616758" cy="914400"/>
          </a:xfrm>
        </p:spPr>
        <p:txBody>
          <a:bodyPr/>
          <a:lstStyle/>
          <a:p>
            <a:r>
              <a:rPr lang="ru-RU" sz="2100" dirty="0">
                <a:solidFill>
                  <a:srgbClr val="002157"/>
                </a:solidFill>
              </a:rPr>
              <a:t>Правительство публикует нефтегазовые</a:t>
            </a:r>
            <a:br>
              <a:rPr lang="ru-RU" sz="2100" dirty="0">
                <a:solidFill>
                  <a:srgbClr val="002157"/>
                </a:solidFill>
              </a:rPr>
            </a:br>
            <a:r>
              <a:rPr lang="ru-RU" sz="2100" dirty="0">
                <a:solidFill>
                  <a:srgbClr val="002157"/>
                </a:solidFill>
              </a:rPr>
              <a:t>контракты на портале контрактов, который поддерживается Национальной комиссией по углеводородам. </a:t>
            </a:r>
          </a:p>
          <a:p>
            <a:r>
              <a:rPr lang="ru-RU" sz="2100" dirty="0">
                <a:solidFill>
                  <a:srgbClr val="002157"/>
                </a:solidFill>
              </a:rPr>
              <a:t>На портале поясняется, как регулируется заключение контрактов, а пользователи могут просматривать изменения, которые вносятся в контракты с течением времени. </a:t>
            </a:r>
          </a:p>
        </p:txBody>
      </p:sp>
      <p:sp>
        <p:nvSpPr>
          <p:cNvPr id="5" name="Text Placeholder 4">
            <a:extLst>
              <a:ext uri="{FF2B5EF4-FFF2-40B4-BE49-F238E27FC236}">
                <a16:creationId xmlns:a16="http://schemas.microsoft.com/office/drawing/2014/main" id="{8AED5085-DC89-66F6-1D0F-98D86260A40F}"/>
              </a:ext>
            </a:extLst>
          </p:cNvPr>
          <p:cNvSpPr>
            <a:spLocks noGrp="1"/>
          </p:cNvSpPr>
          <p:nvPr>
            <p:ph type="body" sz="quarter" idx="13"/>
          </p:nvPr>
        </p:nvSpPr>
        <p:spPr/>
        <p:txBody>
          <a:bodyPr/>
          <a:lstStyle/>
          <a:p>
            <a:r>
              <a:rPr lang="ru-RU">
                <a:solidFill>
                  <a:srgbClr val="00C3F0"/>
                </a:solidFill>
              </a:rPr>
              <a:t>КЛЮЧЕВЫЕ ПОНЯТИЯ</a:t>
            </a:r>
          </a:p>
        </p:txBody>
      </p:sp>
      <p:pic>
        <p:nvPicPr>
          <p:cNvPr id="7" name="Picture 6" descr="A blue outline of a country&#10;&#10;Description automatically generated">
            <a:extLst>
              <a:ext uri="{FF2B5EF4-FFF2-40B4-BE49-F238E27FC236}">
                <a16:creationId xmlns:a16="http://schemas.microsoft.com/office/drawing/2014/main" id="{FFE5BDB4-99FE-2AFE-573D-B0732BDBF4E4}"/>
              </a:ext>
            </a:extLst>
          </p:cNvPr>
          <p:cNvPicPr>
            <a:picLocks noChangeAspect="1"/>
          </p:cNvPicPr>
          <p:nvPr/>
        </p:nvPicPr>
        <p:blipFill>
          <a:blip r:embed="rId2"/>
          <a:stretch>
            <a:fillRect/>
          </a:stretch>
        </p:blipFill>
        <p:spPr>
          <a:xfrm>
            <a:off x="4504401" y="983036"/>
            <a:ext cx="4457700" cy="4457700"/>
          </a:xfrm>
          <a:prstGeom prst="rect">
            <a:avLst/>
          </a:prstGeom>
        </p:spPr>
      </p:pic>
      <p:pic>
        <p:nvPicPr>
          <p:cNvPr id="8" name="Content Placeholder 5">
            <a:extLst>
              <a:ext uri="{FF2B5EF4-FFF2-40B4-BE49-F238E27FC236}">
                <a16:creationId xmlns:a16="http://schemas.microsoft.com/office/drawing/2014/main" id="{0D946156-BB57-7F4A-745F-ECB3CB5D84F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rot="196157">
            <a:off x="7434207" y="2959823"/>
            <a:ext cx="4182568" cy="3039652"/>
          </a:xfrm>
          <a:prstGeom prst="rect">
            <a:avLst/>
          </a:prstGeom>
          <a:effectLst>
            <a:outerShdw blurRad="50800" dist="38100" dir="2700000" algn="tl" rotWithShape="0">
              <a:prstClr val="black">
                <a:alpha val="40000"/>
              </a:prstClr>
            </a:outerShdw>
          </a:effectLst>
        </p:spPr>
      </p:pic>
      <p:sp>
        <p:nvSpPr>
          <p:cNvPr id="10" name="Text Placeholder 1">
            <a:extLst>
              <a:ext uri="{FF2B5EF4-FFF2-40B4-BE49-F238E27FC236}">
                <a16:creationId xmlns:a16="http://schemas.microsoft.com/office/drawing/2014/main" id="{C9640852-B5B0-1F0E-30D5-C4C7F0F76026}"/>
              </a:ext>
            </a:extLst>
          </p:cNvPr>
          <p:cNvSpPr txBox="1">
            <a:spLocks/>
          </p:cNvSpPr>
          <p:nvPr/>
        </p:nvSpPr>
        <p:spPr>
          <a:xfrm>
            <a:off x="388635" y="2017262"/>
            <a:ext cx="2554263" cy="571584"/>
          </a:xfrm>
          <a:prstGeom prst="rect">
            <a:avLst/>
          </a:prstGeom>
        </p:spPr>
        <p:txBody>
          <a:bodyPr vert="horz" lIns="91440" tIns="45720" rIns="91440" bIns="45720" rtlCol="0">
            <a:noAutofit/>
          </a:bodyPr>
          <a:lstStyle>
            <a:lvl1pPr marL="0" indent="0" algn="l" defTabSz="457200" rtl="0" eaLnBrk="1" latinLnBrk="0" hangingPunct="1">
              <a:lnSpc>
                <a:spcPct val="94000"/>
              </a:lnSpc>
              <a:spcBef>
                <a:spcPts val="1000"/>
              </a:spcBef>
              <a:spcAft>
                <a:spcPts val="200"/>
              </a:spcAft>
              <a:buFont typeface="Franklin Gothic Book" panose="020B0503020102020204" pitchFamily="34" charset="0"/>
              <a:buNone/>
              <a:defRPr lang="en-US" sz="2800" kern="1200" baseline="0" dirty="0">
                <a:solidFill>
                  <a:srgbClr val="FFFFFF"/>
                </a:solidFill>
                <a:latin typeface="Franklin Gothic Medium" panose="020B0603020102020204" pitchFamily="34" charset="0"/>
                <a:ea typeface="+mn-ea"/>
                <a:cs typeface="+mn-cs"/>
              </a:defRPr>
            </a:lvl1pPr>
            <a:lvl2pPr marL="530352" indent="0" algn="l" defTabSz="914400" rtl="0" eaLnBrk="1" latinLnBrk="0" hangingPunct="1">
              <a:lnSpc>
                <a:spcPct val="94000"/>
              </a:lnSpc>
              <a:spcBef>
                <a:spcPts val="500"/>
              </a:spcBef>
              <a:spcAft>
                <a:spcPts val="200"/>
              </a:spcAft>
              <a:buFont typeface="Franklin Gothic Book" panose="020B0503020102020204" pitchFamily="34" charset="0"/>
              <a:buNone/>
              <a:defRPr sz="2800" b="0" i="0" kern="1200" baseline="0">
                <a:solidFill>
                  <a:schemeClr val="tx2"/>
                </a:solidFill>
                <a:latin typeface="Franklin Gothic Medium" panose="020B0603020102020204" pitchFamily="34" charset="0"/>
                <a:ea typeface="+mn-ea"/>
                <a:cs typeface="+mn-cs"/>
              </a:defRPr>
            </a:lvl2pPr>
            <a:lvl3pPr marL="9875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3pPr>
            <a:lvl4pPr marL="14447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4pPr>
            <a:lvl5pPr marL="1901952" indent="0" algn="l" defTabSz="914400" rtl="0" eaLnBrk="1" latinLnBrk="0" hangingPunct="1">
              <a:lnSpc>
                <a:spcPct val="94000"/>
              </a:lnSpc>
              <a:spcBef>
                <a:spcPts val="500"/>
              </a:spcBef>
              <a:spcAft>
                <a:spcPts val="200"/>
              </a:spcAft>
              <a:buFont typeface="Franklin Gothic Book" panose="020B0503020102020204" pitchFamily="34" charset="0"/>
              <a:buNone/>
              <a:defRPr sz="2000" b="0" i="0" kern="1200" baseline="0">
                <a:solidFill>
                  <a:schemeClr val="tx2"/>
                </a:solidFill>
                <a:latin typeface="Franklin Gothic Medium" panose="020B0603020102020204" pitchFamily="34" charset="0"/>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gn="r"/>
            <a:r>
              <a:rPr lang="ru-RU" dirty="0"/>
              <a:t>ПРИМЕР</a:t>
            </a:r>
          </a:p>
        </p:txBody>
      </p:sp>
    </p:spTree>
    <p:extLst>
      <p:ext uri="{BB962C8B-B14F-4D97-AF65-F5344CB8AC3E}">
        <p14:creationId xmlns:p14="http://schemas.microsoft.com/office/powerpoint/2010/main" val="30129483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Questions outline">
            <a:extLst>
              <a:ext uri="{FF2B5EF4-FFF2-40B4-BE49-F238E27FC236}">
                <a16:creationId xmlns:a16="http://schemas.microsoft.com/office/drawing/2014/main" id="{57CD1DB3-9604-4DE1-4551-CBE966B346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47932" y="1582316"/>
            <a:ext cx="4432825" cy="4432825"/>
          </a:xfrm>
          <a:prstGeom prst="rect">
            <a:avLst/>
          </a:prstGeom>
        </p:spPr>
      </p:pic>
      <p:sp>
        <p:nvSpPr>
          <p:cNvPr id="2" name="Title 1">
            <a:extLst>
              <a:ext uri="{FF2B5EF4-FFF2-40B4-BE49-F238E27FC236}">
                <a16:creationId xmlns:a16="http://schemas.microsoft.com/office/drawing/2014/main" id="{123EF379-EEC0-A4FD-A41B-03FB9F82F5BA}"/>
              </a:ext>
            </a:extLst>
          </p:cNvPr>
          <p:cNvSpPr>
            <a:spLocks noGrp="1"/>
          </p:cNvSpPr>
          <p:nvPr>
            <p:ph type="title"/>
          </p:nvPr>
        </p:nvSpPr>
        <p:spPr>
          <a:xfrm>
            <a:off x="642812" y="1311543"/>
            <a:ext cx="10905753" cy="671660"/>
          </a:xfrm>
        </p:spPr>
        <p:txBody>
          <a:bodyPr/>
          <a:lstStyle/>
          <a:p>
            <a:r>
              <a:rPr lang="ru-RU"/>
              <a:t>Сложности, связанные с внедрением</a:t>
            </a:r>
          </a:p>
        </p:txBody>
      </p:sp>
      <p:sp>
        <p:nvSpPr>
          <p:cNvPr id="3" name="Content Placeholder 2">
            <a:extLst>
              <a:ext uri="{FF2B5EF4-FFF2-40B4-BE49-F238E27FC236}">
                <a16:creationId xmlns:a16="http://schemas.microsoft.com/office/drawing/2014/main" id="{36A982C9-AEE5-ED88-9E3C-79D69D09B197}"/>
              </a:ext>
            </a:extLst>
          </p:cNvPr>
          <p:cNvSpPr>
            <a:spLocks noGrp="1"/>
          </p:cNvSpPr>
          <p:nvPr>
            <p:ph idx="1"/>
          </p:nvPr>
        </p:nvSpPr>
        <p:spPr>
          <a:xfrm>
            <a:off x="642813" y="2253976"/>
            <a:ext cx="9521604" cy="4100255"/>
          </a:xfrm>
        </p:spPr>
        <p:txBody>
          <a:bodyPr vert="horz" lIns="91440" tIns="45720" rIns="91440" bIns="45720" rtlCol="0" anchor="t">
            <a:normAutofit/>
          </a:bodyPr>
          <a:lstStyle/>
          <a:p>
            <a:r>
              <a:rPr lang="ru-RU" sz="3200" dirty="0"/>
              <a:t>Ограничения </a:t>
            </a:r>
            <a:r>
              <a:rPr lang="ru-RU" sz="3200" b="1" dirty="0">
                <a:solidFill>
                  <a:srgbClr val="0090BF"/>
                </a:solidFill>
              </a:rPr>
              <a:t>потенциала</a:t>
            </a:r>
            <a:r>
              <a:rPr lang="ru-RU" sz="3200" dirty="0"/>
              <a:t> и </a:t>
            </a:r>
            <a:r>
              <a:rPr lang="ru-RU" sz="3200" b="1" dirty="0">
                <a:solidFill>
                  <a:srgbClr val="0090BF"/>
                </a:solidFill>
              </a:rPr>
              <a:t>инфраструктуры</a:t>
            </a:r>
          </a:p>
          <a:p>
            <a:r>
              <a:rPr lang="ru-RU" sz="3200" dirty="0"/>
              <a:t>Недостаточная </a:t>
            </a:r>
            <a:r>
              <a:rPr lang="ru-RU" sz="3200" b="1" dirty="0">
                <a:solidFill>
                  <a:srgbClr val="0090BF"/>
                </a:solidFill>
              </a:rPr>
              <a:t>политическая воля</a:t>
            </a:r>
          </a:p>
          <a:p>
            <a:r>
              <a:rPr lang="ru-RU" sz="3200" dirty="0"/>
              <a:t>Недостаточная </a:t>
            </a:r>
            <a:r>
              <a:rPr lang="ru-RU" sz="3200" b="1" dirty="0">
                <a:solidFill>
                  <a:srgbClr val="0090BF"/>
                </a:solidFill>
              </a:rPr>
              <a:t>координация</a:t>
            </a:r>
            <a:r>
              <a:rPr lang="ru-RU" sz="3200" dirty="0"/>
              <a:t> между министерствами и ведомствами</a:t>
            </a:r>
          </a:p>
          <a:p>
            <a:r>
              <a:rPr lang="ru-RU" sz="3200" dirty="0"/>
              <a:t>Доступность </a:t>
            </a:r>
            <a:r>
              <a:rPr lang="ru-RU" sz="3200" b="1" dirty="0">
                <a:solidFill>
                  <a:srgbClr val="0090BF"/>
                </a:solidFill>
              </a:rPr>
              <a:t>порталов</a:t>
            </a:r>
          </a:p>
        </p:txBody>
      </p:sp>
      <p:sp>
        <p:nvSpPr>
          <p:cNvPr id="4" name="TextBox 3">
            <a:extLst>
              <a:ext uri="{FF2B5EF4-FFF2-40B4-BE49-F238E27FC236}">
                <a16:creationId xmlns:a16="http://schemas.microsoft.com/office/drawing/2014/main" id="{C7B8468C-1A39-6562-CE39-57E7A9645A53}"/>
              </a:ext>
            </a:extLst>
          </p:cNvPr>
          <p:cNvSpPr txBox="1"/>
          <p:nvPr/>
        </p:nvSpPr>
        <p:spPr>
          <a:xfrm>
            <a:off x="800100" y="489787"/>
            <a:ext cx="2942167" cy="369332"/>
          </a:xfrm>
          <a:prstGeom prst="rect">
            <a:avLst/>
          </a:prstGeom>
          <a:noFill/>
        </p:spPr>
        <p:txBody>
          <a:bodyPr wrap="square" lIns="180000" rtlCol="0">
            <a:spAutoFit/>
          </a:bodyPr>
          <a:lstStyle/>
          <a:p>
            <a:r>
              <a:rPr lang="ru-RU" dirty="0">
                <a:solidFill>
                  <a:schemeClr val="bg2"/>
                </a:solidFill>
                <a:latin typeface="Franklin Gothic Medium" panose="020B0603020102020204" pitchFamily="34" charset="0"/>
              </a:rPr>
              <a:t>КЛЮЧЕВЫЕ ПОНЯТИЯ</a:t>
            </a:r>
          </a:p>
        </p:txBody>
      </p:sp>
    </p:spTree>
    <p:extLst>
      <p:ext uri="{BB962C8B-B14F-4D97-AF65-F5344CB8AC3E}">
        <p14:creationId xmlns:p14="http://schemas.microsoft.com/office/powerpoint/2010/main" val="13404020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Questions outline">
            <a:extLst>
              <a:ext uri="{FF2B5EF4-FFF2-40B4-BE49-F238E27FC236}">
                <a16:creationId xmlns:a16="http://schemas.microsoft.com/office/drawing/2014/main" id="{57CD1DB3-9604-4DE1-4551-CBE966B346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47932" y="1582316"/>
            <a:ext cx="4432825" cy="4432825"/>
          </a:xfrm>
          <a:prstGeom prst="rect">
            <a:avLst/>
          </a:prstGeom>
        </p:spPr>
      </p:pic>
      <p:sp>
        <p:nvSpPr>
          <p:cNvPr id="2" name="Title 1">
            <a:extLst>
              <a:ext uri="{FF2B5EF4-FFF2-40B4-BE49-F238E27FC236}">
                <a16:creationId xmlns:a16="http://schemas.microsoft.com/office/drawing/2014/main" id="{123EF379-EEC0-A4FD-A41B-03FB9F82F5BA}"/>
              </a:ext>
            </a:extLst>
          </p:cNvPr>
          <p:cNvSpPr>
            <a:spLocks noGrp="1"/>
          </p:cNvSpPr>
          <p:nvPr>
            <p:ph type="title"/>
          </p:nvPr>
        </p:nvSpPr>
        <p:spPr>
          <a:xfrm>
            <a:off x="642812" y="1311543"/>
            <a:ext cx="10905753" cy="671660"/>
          </a:xfrm>
        </p:spPr>
        <p:txBody>
          <a:bodyPr/>
          <a:lstStyle/>
          <a:p>
            <a:r>
              <a:rPr lang="ru-RU" dirty="0"/>
              <a:t>Ролевая игра: аргументы против прозрачности контрактов</a:t>
            </a:r>
          </a:p>
        </p:txBody>
      </p:sp>
      <p:sp>
        <p:nvSpPr>
          <p:cNvPr id="3" name="Content Placeholder 2">
            <a:extLst>
              <a:ext uri="{FF2B5EF4-FFF2-40B4-BE49-F238E27FC236}">
                <a16:creationId xmlns:a16="http://schemas.microsoft.com/office/drawing/2014/main" id="{36A982C9-AEE5-ED88-9E3C-79D69D09B197}"/>
              </a:ext>
            </a:extLst>
          </p:cNvPr>
          <p:cNvSpPr>
            <a:spLocks noGrp="1"/>
          </p:cNvSpPr>
          <p:nvPr>
            <p:ph idx="1"/>
          </p:nvPr>
        </p:nvSpPr>
        <p:spPr>
          <a:xfrm>
            <a:off x="642813" y="2609574"/>
            <a:ext cx="10130290" cy="4100255"/>
          </a:xfrm>
        </p:spPr>
        <p:txBody>
          <a:bodyPr vert="horz" lIns="91440" tIns="45720" rIns="91440" bIns="45720" rtlCol="0" anchor="t">
            <a:normAutofit fontScale="92500"/>
          </a:bodyPr>
          <a:lstStyle/>
          <a:p>
            <a:r>
              <a:rPr lang="ru-RU" sz="3200" dirty="0"/>
              <a:t>Контракты содержат </a:t>
            </a:r>
            <a:r>
              <a:rPr lang="ru-RU" sz="3200" b="1" dirty="0">
                <a:solidFill>
                  <a:srgbClr val="0090BF"/>
                </a:solidFill>
              </a:rPr>
              <a:t>конфиденциальную коммерческую информацию</a:t>
            </a:r>
            <a:r>
              <a:rPr lang="ru-RU" sz="3200" dirty="0"/>
              <a:t>, разглашение которой может негативно сказаться на конкуренции.</a:t>
            </a:r>
          </a:p>
          <a:p>
            <a:pPr>
              <a:buClr>
                <a:srgbClr val="002157"/>
              </a:buClr>
            </a:pPr>
            <a:r>
              <a:rPr lang="ru-RU" sz="3200" b="1" dirty="0">
                <a:solidFill>
                  <a:srgbClr val="0090BF"/>
                </a:solidFill>
              </a:rPr>
              <a:t>Положения о конфиденциальности</a:t>
            </a:r>
            <a:r>
              <a:rPr lang="ru-RU" sz="3200" dirty="0"/>
              <a:t>, предусмотренные в контрактах, не допускают разглашения их условий.</a:t>
            </a:r>
          </a:p>
          <a:p>
            <a:r>
              <a:rPr lang="ru-RU" sz="3200" dirty="0"/>
              <a:t>Прозрачность контрактов </a:t>
            </a:r>
            <a:r>
              <a:rPr lang="ru-RU" sz="3200" b="1" dirty="0">
                <a:solidFill>
                  <a:srgbClr val="0090BF"/>
                </a:solidFill>
              </a:rPr>
              <a:t>отпугнет инвесторов</a:t>
            </a:r>
            <a:r>
              <a:rPr lang="ru-RU" sz="3200" dirty="0"/>
              <a:t>.</a:t>
            </a:r>
          </a:p>
          <a:p>
            <a:r>
              <a:rPr lang="ru-RU" sz="3200" dirty="0"/>
              <a:t>Контракты </a:t>
            </a:r>
            <a:r>
              <a:rPr lang="ru-RU" sz="3200" b="1" dirty="0">
                <a:solidFill>
                  <a:srgbClr val="0090BF"/>
                </a:solidFill>
              </a:rPr>
              <a:t>слишком сложны </a:t>
            </a:r>
            <a:r>
              <a:rPr lang="ru-RU" sz="3200" dirty="0"/>
              <a:t>для понимания широкой публикой.</a:t>
            </a:r>
          </a:p>
        </p:txBody>
      </p:sp>
      <p:sp>
        <p:nvSpPr>
          <p:cNvPr id="4" name="TextBox 3">
            <a:extLst>
              <a:ext uri="{FF2B5EF4-FFF2-40B4-BE49-F238E27FC236}">
                <a16:creationId xmlns:a16="http://schemas.microsoft.com/office/drawing/2014/main" id="{C7B8468C-1A39-6562-CE39-57E7A9645A53}"/>
              </a:ext>
            </a:extLst>
          </p:cNvPr>
          <p:cNvSpPr txBox="1"/>
          <p:nvPr/>
        </p:nvSpPr>
        <p:spPr>
          <a:xfrm>
            <a:off x="800100" y="489787"/>
            <a:ext cx="3145367" cy="369332"/>
          </a:xfrm>
          <a:prstGeom prst="rect">
            <a:avLst/>
          </a:prstGeom>
          <a:noFill/>
        </p:spPr>
        <p:txBody>
          <a:bodyPr wrap="square" lIns="180000" rtlCol="0">
            <a:spAutoFit/>
          </a:bodyPr>
          <a:lstStyle/>
          <a:p>
            <a:r>
              <a:rPr lang="ru-RU" dirty="0">
                <a:solidFill>
                  <a:schemeClr val="bg2"/>
                </a:solidFill>
                <a:latin typeface="Franklin Gothic Medium" panose="020B0603020102020204" pitchFamily="34" charset="0"/>
              </a:rPr>
              <a:t>КЛЮЧЕВЫЕ ПОНЯТИЯ</a:t>
            </a:r>
          </a:p>
        </p:txBody>
      </p:sp>
    </p:spTree>
    <p:extLst>
      <p:ext uri="{BB962C8B-B14F-4D97-AF65-F5344CB8AC3E}">
        <p14:creationId xmlns:p14="http://schemas.microsoft.com/office/powerpoint/2010/main" val="1647491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F1E2EC-6C1E-40BA-8A0A-9D8922CD51F9}"/>
              </a:ext>
            </a:extLst>
          </p:cNvPr>
          <p:cNvSpPr>
            <a:spLocks noGrp="1"/>
          </p:cNvSpPr>
          <p:nvPr>
            <p:ph type="body" sz="quarter" idx="11"/>
          </p:nvPr>
        </p:nvSpPr>
        <p:spPr>
          <a:xfrm>
            <a:off x="1003243" y="2910977"/>
            <a:ext cx="5626157" cy="2223079"/>
          </a:xfrm>
        </p:spPr>
        <p:txBody>
          <a:bodyPr>
            <a:normAutofit fontScale="92500"/>
          </a:bodyPr>
          <a:lstStyle/>
          <a:p>
            <a:r>
              <a:rPr lang="ru-RU" dirty="0"/>
              <a:t>Описание основных поправок к положениям о прозрачности контрактов</a:t>
            </a:r>
          </a:p>
        </p:txBody>
      </p:sp>
      <p:pic>
        <p:nvPicPr>
          <p:cNvPr id="3" name="Picture 2">
            <a:extLst>
              <a:ext uri="{FF2B5EF4-FFF2-40B4-BE49-F238E27FC236}">
                <a16:creationId xmlns:a16="http://schemas.microsoft.com/office/drawing/2014/main" id="{0AD4F992-2CD2-E877-80F9-250E93D19EBA}"/>
              </a:ext>
            </a:extLst>
          </p:cNvPr>
          <p:cNvPicPr>
            <a:picLocks noChangeAspect="1"/>
          </p:cNvPicPr>
          <p:nvPr/>
        </p:nvPicPr>
        <p:blipFill>
          <a:blip r:embed="rId2"/>
          <a:stretch>
            <a:fillRect/>
          </a:stretch>
        </p:blipFill>
        <p:spPr>
          <a:xfrm>
            <a:off x="7780798" y="1400927"/>
            <a:ext cx="3407959" cy="4804064"/>
          </a:xfrm>
          <a:prstGeom prst="rect">
            <a:avLst/>
          </a:prstGeom>
        </p:spPr>
      </p:pic>
      <p:sp>
        <p:nvSpPr>
          <p:cNvPr id="7" name="Text Placeholder 2">
            <a:extLst>
              <a:ext uri="{FF2B5EF4-FFF2-40B4-BE49-F238E27FC236}">
                <a16:creationId xmlns:a16="http://schemas.microsoft.com/office/drawing/2014/main" id="{C1118799-1A40-D023-018F-2E46F5B7B457}"/>
              </a:ext>
            </a:extLst>
          </p:cNvPr>
          <p:cNvSpPr txBox="1">
            <a:spLocks/>
          </p:cNvSpPr>
          <p:nvPr/>
        </p:nvSpPr>
        <p:spPr>
          <a:xfrm>
            <a:off x="202299" y="2038729"/>
            <a:ext cx="3235381" cy="438254"/>
          </a:xfrm>
          <a:prstGeom prst="rect">
            <a:avLst/>
          </a:prstGeom>
        </p:spPr>
        <p:txBody>
          <a:bodyPr vert="horz" lIns="91440" tIns="45720" rIns="91440" bIns="45720" rtlCol="0">
            <a:noAutofit/>
          </a:bodyPr>
          <a:lstStyle>
            <a:lvl1pPr marL="0" indent="0" algn="l" defTabSz="457200" rtl="0" eaLnBrk="1" latinLnBrk="0" hangingPunct="1">
              <a:lnSpc>
                <a:spcPct val="94000"/>
              </a:lnSpc>
              <a:spcBef>
                <a:spcPts val="1000"/>
              </a:spcBef>
              <a:spcAft>
                <a:spcPts val="200"/>
              </a:spcAft>
              <a:buFont typeface="Franklin Gothic Book" panose="020B0503020102020204" pitchFamily="34" charset="0"/>
              <a:buNone/>
              <a:defRPr lang="en-US" sz="2800" kern="1200" baseline="0" dirty="0">
                <a:solidFill>
                  <a:srgbClr val="FFFFFF"/>
                </a:solidFill>
                <a:latin typeface="Franklin Gothic Medium" panose="020B0603020102020204" pitchFamily="34" charset="0"/>
                <a:ea typeface="+mn-ea"/>
                <a:cs typeface="+mn-cs"/>
              </a:defRPr>
            </a:lvl1pPr>
            <a:lvl2pPr marL="530352" indent="0" algn="l" defTabSz="914400" rtl="0" eaLnBrk="1" latinLnBrk="0" hangingPunct="1">
              <a:lnSpc>
                <a:spcPct val="94000"/>
              </a:lnSpc>
              <a:spcBef>
                <a:spcPts val="500"/>
              </a:spcBef>
              <a:spcAft>
                <a:spcPts val="200"/>
              </a:spcAft>
              <a:buFont typeface="Franklin Gothic Book" panose="020B0503020102020204" pitchFamily="34" charset="0"/>
              <a:buNone/>
              <a:defRPr sz="2800" b="0" i="0" kern="1200" baseline="0">
                <a:solidFill>
                  <a:schemeClr val="tx2"/>
                </a:solidFill>
                <a:latin typeface="Franklin Gothic Medium" panose="020B0603020102020204" pitchFamily="34" charset="0"/>
                <a:ea typeface="+mn-ea"/>
                <a:cs typeface="+mn-cs"/>
              </a:defRPr>
            </a:lvl2pPr>
            <a:lvl3pPr marL="9875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3pPr>
            <a:lvl4pPr marL="14447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4pPr>
            <a:lvl5pPr marL="1901952" indent="0" algn="l" defTabSz="914400" rtl="0" eaLnBrk="1" latinLnBrk="0" hangingPunct="1">
              <a:lnSpc>
                <a:spcPct val="94000"/>
              </a:lnSpc>
              <a:spcBef>
                <a:spcPts val="500"/>
              </a:spcBef>
              <a:spcAft>
                <a:spcPts val="200"/>
              </a:spcAft>
              <a:buFont typeface="Franklin Gothic Book" panose="020B0503020102020204" pitchFamily="34" charset="0"/>
              <a:buNone/>
              <a:defRPr sz="2000" b="0" i="0" kern="1200" baseline="0">
                <a:solidFill>
                  <a:schemeClr val="tx2"/>
                </a:solidFill>
                <a:latin typeface="Franklin Gothic Medium" panose="020B0603020102020204" pitchFamily="34" charset="0"/>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ru-RU" sz="2200" dirty="0"/>
              <a:t>СТАНДАРТ ИПДО 2023</a:t>
            </a:r>
          </a:p>
        </p:txBody>
      </p:sp>
    </p:spTree>
    <p:extLst>
      <p:ext uri="{BB962C8B-B14F-4D97-AF65-F5344CB8AC3E}">
        <p14:creationId xmlns:p14="http://schemas.microsoft.com/office/powerpoint/2010/main" val="3881553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294D05C-2431-06D4-1D8D-C419F6DD939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528851" y="2317633"/>
            <a:ext cx="1991100" cy="2411133"/>
          </a:xfrm>
          <a:prstGeom prst="rect">
            <a:avLst/>
          </a:prstGeom>
        </p:spPr>
      </p:pic>
      <p:pic>
        <p:nvPicPr>
          <p:cNvPr id="21" name="Picture 20">
            <a:extLst>
              <a:ext uri="{FF2B5EF4-FFF2-40B4-BE49-F238E27FC236}">
                <a16:creationId xmlns:a16="http://schemas.microsoft.com/office/drawing/2014/main" id="{4250DCA6-D40D-8B7A-61A8-010916E219D9}"/>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278035" y="2317634"/>
            <a:ext cx="1991065" cy="2517087"/>
          </a:xfrm>
          <a:prstGeom prst="rect">
            <a:avLst/>
          </a:prstGeom>
        </p:spPr>
      </p:pic>
      <p:sp>
        <p:nvSpPr>
          <p:cNvPr id="2" name="Title 1">
            <a:extLst>
              <a:ext uri="{FF2B5EF4-FFF2-40B4-BE49-F238E27FC236}">
                <a16:creationId xmlns:a16="http://schemas.microsoft.com/office/drawing/2014/main" id="{E12D70FB-8269-8823-FC65-CBB6183AC0D4}"/>
              </a:ext>
            </a:extLst>
          </p:cNvPr>
          <p:cNvSpPr>
            <a:spLocks noGrp="1"/>
          </p:cNvSpPr>
          <p:nvPr>
            <p:ph type="title"/>
          </p:nvPr>
        </p:nvSpPr>
        <p:spPr>
          <a:xfrm>
            <a:off x="642812" y="1295357"/>
            <a:ext cx="10905753" cy="671660"/>
          </a:xfrm>
        </p:spPr>
        <p:txBody>
          <a:bodyPr/>
          <a:lstStyle/>
          <a:p>
            <a:r>
              <a:rPr lang="ru-RU"/>
              <a:t>Ключевые аспекты</a:t>
            </a:r>
          </a:p>
        </p:txBody>
      </p:sp>
      <p:pic>
        <p:nvPicPr>
          <p:cNvPr id="12" name="Picture 11">
            <a:extLst>
              <a:ext uri="{FF2B5EF4-FFF2-40B4-BE49-F238E27FC236}">
                <a16:creationId xmlns:a16="http://schemas.microsoft.com/office/drawing/2014/main" id="{5C633E85-4E69-476C-6136-EA6281C3A78A}"/>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9795778" y="2306360"/>
            <a:ext cx="1991065" cy="2468847"/>
          </a:xfrm>
          <a:prstGeom prst="rect">
            <a:avLst/>
          </a:prstGeom>
        </p:spPr>
      </p:pic>
      <p:pic>
        <p:nvPicPr>
          <p:cNvPr id="9" name="Picture 8">
            <a:extLst>
              <a:ext uri="{FF2B5EF4-FFF2-40B4-BE49-F238E27FC236}">
                <a16:creationId xmlns:a16="http://schemas.microsoft.com/office/drawing/2014/main" id="{2FB075CA-8CE8-32E5-83FD-4F607E7BC2AD}"/>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760786" y="2302829"/>
            <a:ext cx="1983034" cy="2484699"/>
          </a:xfrm>
          <a:prstGeom prst="rect">
            <a:avLst/>
          </a:prstGeom>
        </p:spPr>
      </p:pic>
      <p:pic>
        <p:nvPicPr>
          <p:cNvPr id="6" name="Picture 5">
            <a:extLst>
              <a:ext uri="{FF2B5EF4-FFF2-40B4-BE49-F238E27FC236}">
                <a16:creationId xmlns:a16="http://schemas.microsoft.com/office/drawing/2014/main" id="{6F73D383-74BD-4BC2-A10E-A08423CF2C23}"/>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3019481" y="2317633"/>
            <a:ext cx="1991066" cy="2515283"/>
          </a:xfrm>
          <a:prstGeom prst="rect">
            <a:avLst/>
          </a:prstGeom>
        </p:spPr>
      </p:pic>
      <p:sp>
        <p:nvSpPr>
          <p:cNvPr id="4" name="Rectangle 3">
            <a:extLst>
              <a:ext uri="{FF2B5EF4-FFF2-40B4-BE49-F238E27FC236}">
                <a16:creationId xmlns:a16="http://schemas.microsoft.com/office/drawing/2014/main" id="{FF101D6F-5780-4792-AF4C-AAB64DF83A6D}"/>
              </a:ext>
            </a:extLst>
          </p:cNvPr>
          <p:cNvSpPr/>
          <p:nvPr/>
        </p:nvSpPr>
        <p:spPr>
          <a:xfrm>
            <a:off x="760786" y="2308164"/>
            <a:ext cx="1991065" cy="2538608"/>
          </a:xfrm>
          <a:prstGeom prst="rect">
            <a:avLst/>
          </a:prstGeom>
          <a:solidFill>
            <a:schemeClr val="tx2">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7" name="Rectangle 6">
            <a:extLst>
              <a:ext uri="{FF2B5EF4-FFF2-40B4-BE49-F238E27FC236}">
                <a16:creationId xmlns:a16="http://schemas.microsoft.com/office/drawing/2014/main" id="{D02C09DF-548E-63A7-EB83-226DBFEC1026}"/>
              </a:ext>
            </a:extLst>
          </p:cNvPr>
          <p:cNvSpPr/>
          <p:nvPr/>
        </p:nvSpPr>
        <p:spPr>
          <a:xfrm>
            <a:off x="3019411" y="2301236"/>
            <a:ext cx="1991065" cy="2538608"/>
          </a:xfrm>
          <a:prstGeom prst="rect">
            <a:avLst/>
          </a:prstGeom>
          <a:solidFill>
            <a:schemeClr val="bg1">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10" name="Rectangle 9">
            <a:extLst>
              <a:ext uri="{FF2B5EF4-FFF2-40B4-BE49-F238E27FC236}">
                <a16:creationId xmlns:a16="http://schemas.microsoft.com/office/drawing/2014/main" id="{F3ADEE5B-7008-2CEF-027F-6E2DFCE2311C}"/>
              </a:ext>
            </a:extLst>
          </p:cNvPr>
          <p:cNvSpPr/>
          <p:nvPr/>
        </p:nvSpPr>
        <p:spPr>
          <a:xfrm>
            <a:off x="7528918" y="2317633"/>
            <a:ext cx="1991065" cy="2538608"/>
          </a:xfrm>
          <a:prstGeom prst="rect">
            <a:avLst/>
          </a:prstGeom>
          <a:solidFill>
            <a:schemeClr val="accent4">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13" name="Rectangle 12">
            <a:extLst>
              <a:ext uri="{FF2B5EF4-FFF2-40B4-BE49-F238E27FC236}">
                <a16:creationId xmlns:a16="http://schemas.microsoft.com/office/drawing/2014/main" id="{D8CCF7C6-DB21-51E1-8DA7-08A8003520F7}"/>
              </a:ext>
            </a:extLst>
          </p:cNvPr>
          <p:cNvSpPr/>
          <p:nvPr/>
        </p:nvSpPr>
        <p:spPr>
          <a:xfrm>
            <a:off x="5278035" y="2306361"/>
            <a:ext cx="1991065" cy="2528360"/>
          </a:xfrm>
          <a:prstGeom prst="rect">
            <a:avLst/>
          </a:prstGeom>
          <a:solidFill>
            <a:schemeClr val="accent5">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14" name="Rectangle 13">
            <a:extLst>
              <a:ext uri="{FF2B5EF4-FFF2-40B4-BE49-F238E27FC236}">
                <a16:creationId xmlns:a16="http://schemas.microsoft.com/office/drawing/2014/main" id="{B9880282-AA5C-EAD4-2D69-3E7ABB4DA85B}"/>
              </a:ext>
            </a:extLst>
          </p:cNvPr>
          <p:cNvSpPr/>
          <p:nvPr/>
        </p:nvSpPr>
        <p:spPr>
          <a:xfrm>
            <a:off x="9787841" y="2308164"/>
            <a:ext cx="1991065" cy="2524753"/>
          </a:xfrm>
          <a:prstGeom prst="rect">
            <a:avLst/>
          </a:prstGeom>
          <a:solidFill>
            <a:srgbClr val="89AA2E">
              <a:alpha val="5973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5" name="Rectangle 4">
            <a:extLst>
              <a:ext uri="{FF2B5EF4-FFF2-40B4-BE49-F238E27FC236}">
                <a16:creationId xmlns:a16="http://schemas.microsoft.com/office/drawing/2014/main" id="{4E613702-5776-6306-0090-FD79119B32C4}"/>
              </a:ext>
            </a:extLst>
          </p:cNvPr>
          <p:cNvSpPr/>
          <p:nvPr/>
        </p:nvSpPr>
        <p:spPr>
          <a:xfrm>
            <a:off x="760787" y="4672361"/>
            <a:ext cx="1991065" cy="13279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600" b="1" dirty="0">
                <a:solidFill>
                  <a:srgbClr val="FFFFFF"/>
                </a:solidFill>
              </a:rPr>
              <a:t>РАСКРЫТИЕ КОНТРАКТОВ </a:t>
            </a:r>
            <a:br>
              <a:rPr lang="en-US" sz="1600" b="1" dirty="0">
                <a:solidFill>
                  <a:srgbClr val="FFFFFF"/>
                </a:solidFill>
              </a:rPr>
            </a:br>
            <a:r>
              <a:rPr lang="ru-RU" sz="1600" b="1" dirty="0">
                <a:solidFill>
                  <a:srgbClr val="FFFFFF"/>
                </a:solidFill>
              </a:rPr>
              <a:t>И СВЯЗАННЫХ </a:t>
            </a:r>
            <a:br>
              <a:rPr lang="en-US" sz="1600" b="1" dirty="0">
                <a:solidFill>
                  <a:srgbClr val="FFFFFF"/>
                </a:solidFill>
              </a:rPr>
            </a:br>
            <a:r>
              <a:rPr lang="ru-RU" sz="1600" b="1" dirty="0">
                <a:solidFill>
                  <a:srgbClr val="FFFFFF"/>
                </a:solidFill>
              </a:rPr>
              <a:t>С НИМИ СОГЛАШЕНИЙ</a:t>
            </a:r>
          </a:p>
        </p:txBody>
      </p:sp>
      <p:sp>
        <p:nvSpPr>
          <p:cNvPr id="8" name="Rectangle 7">
            <a:extLst>
              <a:ext uri="{FF2B5EF4-FFF2-40B4-BE49-F238E27FC236}">
                <a16:creationId xmlns:a16="http://schemas.microsoft.com/office/drawing/2014/main" id="{B993FD87-FED2-D59D-8F83-82A609E55D78}"/>
              </a:ext>
            </a:extLst>
          </p:cNvPr>
          <p:cNvSpPr/>
          <p:nvPr/>
        </p:nvSpPr>
        <p:spPr>
          <a:xfrm>
            <a:off x="3019552" y="4672361"/>
            <a:ext cx="1991065" cy="13279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600" b="1">
                <a:solidFill>
                  <a:srgbClr val="FFFFFF"/>
                </a:solidFill>
              </a:rPr>
              <a:t>РАСКРЫТИЕ УСЛОВИЙ ДОГОВОРОВ О ПРОДАЖЕ</a:t>
            </a:r>
          </a:p>
        </p:txBody>
      </p:sp>
      <p:sp>
        <p:nvSpPr>
          <p:cNvPr id="11" name="Rectangle 10">
            <a:extLst>
              <a:ext uri="{FF2B5EF4-FFF2-40B4-BE49-F238E27FC236}">
                <a16:creationId xmlns:a16="http://schemas.microsoft.com/office/drawing/2014/main" id="{E9A73085-2D81-2146-BA0C-A9399BD301FD}"/>
              </a:ext>
            </a:extLst>
          </p:cNvPr>
          <p:cNvSpPr/>
          <p:nvPr/>
        </p:nvSpPr>
        <p:spPr>
          <a:xfrm>
            <a:off x="7528920" y="4672360"/>
            <a:ext cx="1991065" cy="132790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600" b="1" dirty="0">
                <a:solidFill>
                  <a:srgbClr val="FFFFFF"/>
                </a:solidFill>
              </a:rPr>
              <a:t>ДОГОВОРЫ О СТРОИТЕЛЬСТВЕ ИНФРАСТРУКТУРЫ И БАРТЕРНЫЕ СОГЛАШЕНИЯ</a:t>
            </a:r>
          </a:p>
        </p:txBody>
      </p:sp>
      <p:sp>
        <p:nvSpPr>
          <p:cNvPr id="15" name="Rectangle 14">
            <a:extLst>
              <a:ext uri="{FF2B5EF4-FFF2-40B4-BE49-F238E27FC236}">
                <a16:creationId xmlns:a16="http://schemas.microsoft.com/office/drawing/2014/main" id="{A10A8BB5-1C65-A57F-CCE2-AF46BCAEFA1B}"/>
              </a:ext>
            </a:extLst>
          </p:cNvPr>
          <p:cNvSpPr/>
          <p:nvPr/>
        </p:nvSpPr>
        <p:spPr>
          <a:xfrm>
            <a:off x="5278068" y="4666997"/>
            <a:ext cx="1991065" cy="132790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600" b="1" dirty="0">
                <a:solidFill>
                  <a:srgbClr val="FFFFFF"/>
                </a:solidFill>
              </a:rPr>
              <a:t>КОНТРАКТЫ НА РАЗВЕДКУ ПОЛЕЗНЫХ ИСКОПАЕМЫХ</a:t>
            </a:r>
          </a:p>
        </p:txBody>
      </p:sp>
      <p:sp>
        <p:nvSpPr>
          <p:cNvPr id="3" name="Rectangle 2">
            <a:extLst>
              <a:ext uri="{FF2B5EF4-FFF2-40B4-BE49-F238E27FC236}">
                <a16:creationId xmlns:a16="http://schemas.microsoft.com/office/drawing/2014/main" id="{6A64203C-AF26-6F6E-3E5A-630612E2113C}"/>
              </a:ext>
            </a:extLst>
          </p:cNvPr>
          <p:cNvSpPr/>
          <p:nvPr/>
        </p:nvSpPr>
        <p:spPr>
          <a:xfrm>
            <a:off x="9795845" y="4666997"/>
            <a:ext cx="1991065" cy="1327909"/>
          </a:xfrm>
          <a:prstGeom prst="rect">
            <a:avLst/>
          </a:prstGeom>
          <a:solidFill>
            <a:srgbClr val="89AA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600" b="1" dirty="0">
                <a:solidFill>
                  <a:srgbClr val="FFFFFF"/>
                </a:solidFill>
              </a:rPr>
              <a:t>ВОЗДЕЙСТВИЕ НА СОЦИАЛЬНУЮ СФЕРУ</a:t>
            </a:r>
            <a:r>
              <a:rPr lang="en-US" sz="1600" b="1" dirty="0">
                <a:solidFill>
                  <a:srgbClr val="FFFFFF"/>
                </a:solidFill>
              </a:rPr>
              <a:t> </a:t>
            </a:r>
            <a:r>
              <a:rPr lang="ru-RU" sz="1600" b="1" dirty="0">
                <a:solidFill>
                  <a:srgbClr val="FFFFFF"/>
                </a:solidFill>
              </a:rPr>
              <a:t>И ОКРУЖАЮЩУЮ СРЕДУ</a:t>
            </a:r>
          </a:p>
        </p:txBody>
      </p:sp>
    </p:spTree>
    <p:extLst>
      <p:ext uri="{BB962C8B-B14F-4D97-AF65-F5344CB8AC3E}">
        <p14:creationId xmlns:p14="http://schemas.microsoft.com/office/powerpoint/2010/main" val="1314158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00CC190-1CB7-5EBB-CF31-BBB77EBEE611}"/>
              </a:ext>
            </a:extLst>
          </p:cNvPr>
          <p:cNvCxnSpPr>
            <a:cxnSpLocks/>
          </p:cNvCxnSpPr>
          <p:nvPr/>
        </p:nvCxnSpPr>
        <p:spPr>
          <a:xfrm flipV="1">
            <a:off x="2385681" y="3960588"/>
            <a:ext cx="2232000" cy="15557"/>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B2C0FA4-4743-8C0D-99BC-34F142BFEEBB}"/>
              </a:ext>
            </a:extLst>
          </p:cNvPr>
          <p:cNvSpPr txBox="1"/>
          <p:nvPr/>
        </p:nvSpPr>
        <p:spPr>
          <a:xfrm>
            <a:off x="918603" y="3428999"/>
            <a:ext cx="5668464" cy="2554545"/>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3200" i="0" u="none" strike="noStrike" cap="none" normalizeH="0" baseline="0" noProof="0" dirty="0">
                <a:ln>
                  <a:noFill/>
                </a:ln>
                <a:solidFill>
                  <a:srgbClr val="002157"/>
                </a:solidFill>
                <a:effectLst/>
                <a:uLnTx/>
                <a:uFillTx/>
                <a:latin typeface="Franklin Gothic Book" panose="020B0503020102020204"/>
                <a:ea typeface="+mn-ea"/>
                <a:cs typeface="+mn-cs"/>
              </a:rPr>
              <a:t>Страны поощряются к раскрытию условий соответствующих </a:t>
            </a:r>
            <a:r>
              <a:rPr kumimoji="0" lang="ru-RU" sz="3200" b="1" i="0" u="none" strike="noStrike" cap="none" normalizeH="0" baseline="0" noProof="0" dirty="0">
                <a:ln>
                  <a:noFill/>
                </a:ln>
                <a:solidFill>
                  <a:srgbClr val="0090BF"/>
                </a:solidFill>
                <a:effectLst/>
                <a:uLnTx/>
                <a:uFillTx/>
                <a:latin typeface="Franklin Gothic Book" panose="020B0503020102020204"/>
                <a:ea typeface="+mn-ea"/>
                <a:cs typeface="+mn-cs"/>
              </a:rPr>
              <a:t>договоров</a:t>
            </a:r>
            <a:br>
              <a:rPr kumimoji="0" lang="ru-RU" sz="3200" b="1" i="0" u="none" strike="noStrike" cap="none" normalizeH="0" baseline="0" noProof="0" dirty="0">
                <a:ln>
                  <a:noFill/>
                </a:ln>
                <a:solidFill>
                  <a:srgbClr val="0090BF"/>
                </a:solidFill>
                <a:effectLst/>
                <a:uLnTx/>
                <a:uFillTx/>
                <a:latin typeface="Franklin Gothic Book" panose="020B0503020102020204"/>
                <a:ea typeface="+mn-ea"/>
                <a:cs typeface="+mn-cs"/>
              </a:rPr>
            </a:br>
            <a:r>
              <a:rPr kumimoji="0" lang="ru-RU" sz="3200" b="1" i="0" u="none" strike="noStrike" cap="none" normalizeH="0" baseline="0" noProof="0" dirty="0">
                <a:ln>
                  <a:noFill/>
                </a:ln>
                <a:solidFill>
                  <a:srgbClr val="0090BF"/>
                </a:solidFill>
                <a:effectLst/>
                <a:uLnTx/>
                <a:uFillTx/>
                <a:latin typeface="Franklin Gothic Book" panose="020B0503020102020204"/>
                <a:ea typeface="+mn-ea"/>
                <a:cs typeface="+mn-cs"/>
              </a:rPr>
              <a:t>о продаже, заключенных компаниями-покупателями </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ru-RU">
                <a:solidFill>
                  <a:schemeClr val="bg1"/>
                </a:solidFill>
                <a:latin typeface="Franklin Gothic Medium"/>
              </a:rPr>
              <a:t>КОНТРАКТЫ</a:t>
            </a: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988802"/>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Требование 4.</a:t>
            </a:r>
            <a:r>
              <a:rPr lang="ru-RU" sz="2800">
                <a:solidFill>
                  <a:srgbClr val="FFFFFF"/>
                </a:solidFill>
                <a:latin typeface="Franklin Gothic Medium" panose="020B0603020102020204" pitchFamily="34" charset="0"/>
                <a:ea typeface="+mn-ea"/>
                <a:cs typeface="+mn-cs"/>
              </a:rPr>
              <a:t>2</a:t>
            </a:r>
            <a:r>
              <a:rPr kumimoji="0" lang="ru-RU"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a:t>
            </a:r>
            <a:r>
              <a:rPr lang="ru-RU" sz="2800">
                <a:solidFill>
                  <a:srgbClr val="FFFFFF"/>
                </a:solidFill>
                <a:latin typeface="Franklin Gothic Medium" panose="020B0603020102020204" pitchFamily="34" charset="0"/>
                <a:ea typeface="+mn-ea"/>
                <a:cs typeface="+mn-cs"/>
              </a:rPr>
              <a:t>с</a:t>
            </a:r>
            <a:r>
              <a:rPr kumimoji="0" lang="ru-RU"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 </a:t>
            </a:r>
          </a:p>
        </p:txBody>
      </p:sp>
      <p:sp>
        <p:nvSpPr>
          <p:cNvPr id="6" name="Picture Placeholder 5">
            <a:extLst>
              <a:ext uri="{FF2B5EF4-FFF2-40B4-BE49-F238E27FC236}">
                <a16:creationId xmlns:a16="http://schemas.microsoft.com/office/drawing/2014/main" id="{CC6E437D-657C-9AFC-C6EA-F07868F141C8}"/>
              </a:ext>
            </a:extLst>
          </p:cNvPr>
          <p:cNvSpPr>
            <a:spLocks noGrp="1"/>
          </p:cNvSpPr>
          <p:nvPr>
            <p:ph type="pic" sz="quarter" idx="14"/>
          </p:nvPr>
        </p:nvSpPr>
        <p:spPr/>
        <p:txBody>
          <a:bodyPr/>
          <a:lstStyle/>
          <a:p>
            <a:endParaRPr lang="en-NO"/>
          </a:p>
        </p:txBody>
      </p:sp>
      <p:pic>
        <p:nvPicPr>
          <p:cNvPr id="9" name="Picture 8">
            <a:extLst>
              <a:ext uri="{FF2B5EF4-FFF2-40B4-BE49-F238E27FC236}">
                <a16:creationId xmlns:a16="http://schemas.microsoft.com/office/drawing/2014/main" id="{1E1D25F5-B918-B51F-6662-E2677D9B62A0}"/>
              </a:ext>
            </a:extLst>
          </p:cNvPr>
          <p:cNvPicPr>
            <a:picLocks noChangeAspect="1"/>
          </p:cNvPicPr>
          <p:nvPr/>
        </p:nvPicPr>
        <p:blipFill rotWithShape="1">
          <a:blip r:embed="rId3">
            <a:extLst>
              <a:ext uri="{28A0092B-C50C-407E-A947-70E740481C1C}">
                <a14:useLocalDpi xmlns:a14="http://schemas.microsoft.com/office/drawing/2010/main"/>
              </a:ext>
            </a:extLst>
          </a:blip>
          <a:srcRect t="-143"/>
          <a:stretch/>
        </p:blipFill>
        <p:spPr>
          <a:xfrm>
            <a:off x="6860343" y="-9771"/>
            <a:ext cx="5308600" cy="6867770"/>
          </a:xfrm>
          <a:prstGeom prst="rect">
            <a:avLst/>
          </a:prstGeom>
        </p:spPr>
      </p:pic>
      <p:pic>
        <p:nvPicPr>
          <p:cNvPr id="14" name="Picture 13" descr="A blue rectangle with white dots&#10;&#10;Description automatically generated">
            <a:extLst>
              <a:ext uri="{FF2B5EF4-FFF2-40B4-BE49-F238E27FC236}">
                <a16:creationId xmlns:a16="http://schemas.microsoft.com/office/drawing/2014/main" id="{A206454E-BF5F-C218-78F5-A06A97BBADBF}"/>
              </a:ext>
            </a:extLst>
          </p:cNvPr>
          <p:cNvPicPr>
            <a:picLocks noChangeAspect="1"/>
          </p:cNvPicPr>
          <p:nvPr/>
        </p:nvPicPr>
        <p:blipFill>
          <a:blip r:embed="rId4"/>
          <a:stretch>
            <a:fillRect/>
          </a:stretch>
        </p:blipFill>
        <p:spPr>
          <a:xfrm>
            <a:off x="6885652" y="-9771"/>
            <a:ext cx="5308600" cy="6867769"/>
          </a:xfrm>
          <a:prstGeom prst="rect">
            <a:avLst/>
          </a:prstGeom>
        </p:spPr>
      </p:pic>
    </p:spTree>
    <p:extLst>
      <p:ext uri="{BB962C8B-B14F-4D97-AF65-F5344CB8AC3E}">
        <p14:creationId xmlns:p14="http://schemas.microsoft.com/office/powerpoint/2010/main" val="2037373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9C1515-AE84-522C-AE11-FF1DDFC9D4A4}"/>
              </a:ext>
            </a:extLst>
          </p:cNvPr>
          <p:cNvSpPr/>
          <p:nvPr/>
        </p:nvSpPr>
        <p:spPr>
          <a:xfrm>
            <a:off x="636492" y="2604654"/>
            <a:ext cx="11555507" cy="2715667"/>
          </a:xfrm>
          <a:prstGeom prst="rect">
            <a:avLst/>
          </a:prstGeom>
          <a:gradFill>
            <a:gsLst>
              <a:gs pos="0">
                <a:srgbClr val="FFFFFF"/>
              </a:gs>
              <a:gs pos="78000">
                <a:schemeClr val="tx2">
                  <a:lumMod val="20000"/>
                  <a:lumOff val="80000"/>
                  <a:alpha val="39326"/>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Rectangle 10">
            <a:extLst>
              <a:ext uri="{FF2B5EF4-FFF2-40B4-BE49-F238E27FC236}">
                <a16:creationId xmlns:a16="http://schemas.microsoft.com/office/drawing/2014/main" id="{581EE888-D6B6-DEE9-8285-77F23B46E60C}"/>
              </a:ext>
            </a:extLst>
          </p:cNvPr>
          <p:cNvSpPr/>
          <p:nvPr/>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3" name="Title 1">
            <a:extLst>
              <a:ext uri="{FF2B5EF4-FFF2-40B4-BE49-F238E27FC236}">
                <a16:creationId xmlns:a16="http://schemas.microsoft.com/office/drawing/2014/main" id="{C422CEDF-8711-7EA8-058E-40A559936215}"/>
              </a:ext>
            </a:extLst>
          </p:cNvPr>
          <p:cNvSpPr txBox="1">
            <a:spLocks/>
          </p:cNvSpPr>
          <p:nvPr/>
        </p:nvSpPr>
        <p:spPr>
          <a:xfrm>
            <a:off x="642812" y="1194997"/>
            <a:ext cx="10905753" cy="1409657"/>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000" b="1" i="0" kern="1200" baseline="0">
                <a:solidFill>
                  <a:srgbClr val="132856"/>
                </a:solidFill>
                <a:latin typeface="Franklin Gothic Demi" panose="020B0603020102020204" pitchFamily="34" charset="0"/>
                <a:ea typeface="+mj-ea"/>
                <a:cs typeface="+mj-cs"/>
              </a:defRPr>
            </a:lvl1pPr>
          </a:lstStyle>
          <a:p>
            <a:endParaRPr lang="en-NO"/>
          </a:p>
        </p:txBody>
      </p:sp>
      <p:sp>
        <p:nvSpPr>
          <p:cNvPr id="5" name="Title 4">
            <a:extLst>
              <a:ext uri="{FF2B5EF4-FFF2-40B4-BE49-F238E27FC236}">
                <a16:creationId xmlns:a16="http://schemas.microsoft.com/office/drawing/2014/main" id="{43FBB7E1-8DB9-4D3B-AF2D-87ED9F7752E4}"/>
              </a:ext>
            </a:extLst>
          </p:cNvPr>
          <p:cNvSpPr>
            <a:spLocks noGrp="1"/>
          </p:cNvSpPr>
          <p:nvPr>
            <p:ph type="title" idx="4294967295"/>
          </p:nvPr>
        </p:nvSpPr>
        <p:spPr>
          <a:xfrm>
            <a:off x="1063531" y="3100388"/>
            <a:ext cx="5851525" cy="671512"/>
          </a:xfrm>
        </p:spPr>
        <p:txBody>
          <a:bodyPr>
            <a:noAutofit/>
          </a:bodyPr>
          <a:lstStyle/>
          <a:p>
            <a:r>
              <a:rPr lang="ru-RU" sz="4000"/>
              <a:t>Почему важна прозрачность контрактов?</a:t>
            </a:r>
            <a:br>
              <a:rPr lang="ru-RU" sz="4000"/>
            </a:br>
            <a:endParaRPr lang="ru-RU" sz="4000"/>
          </a:p>
        </p:txBody>
      </p:sp>
      <p:pic>
        <p:nvPicPr>
          <p:cNvPr id="10" name="Graphic 9" descr="Questions outline">
            <a:extLst>
              <a:ext uri="{FF2B5EF4-FFF2-40B4-BE49-F238E27FC236}">
                <a16:creationId xmlns:a16="http://schemas.microsoft.com/office/drawing/2014/main" id="{0991CF85-39E6-EB01-7E41-B4D1CAAA5E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47932" y="1582316"/>
            <a:ext cx="4432825" cy="4432825"/>
          </a:xfrm>
          <a:prstGeom prst="rect">
            <a:avLst/>
          </a:prstGeom>
        </p:spPr>
      </p:pic>
      <p:sp>
        <p:nvSpPr>
          <p:cNvPr id="2" name="TextBox 1">
            <a:extLst>
              <a:ext uri="{FF2B5EF4-FFF2-40B4-BE49-F238E27FC236}">
                <a16:creationId xmlns:a16="http://schemas.microsoft.com/office/drawing/2014/main" id="{D1B70E13-DD06-6D6F-CA3F-A569E58FD0B6}"/>
              </a:ext>
            </a:extLst>
          </p:cNvPr>
          <p:cNvSpPr txBox="1"/>
          <p:nvPr/>
        </p:nvSpPr>
        <p:spPr>
          <a:xfrm>
            <a:off x="407964" y="2034968"/>
            <a:ext cx="2847946" cy="430887"/>
          </a:xfrm>
          <a:prstGeom prst="rect">
            <a:avLst/>
          </a:prstGeom>
          <a:noFill/>
        </p:spPr>
        <p:txBody>
          <a:bodyPr wrap="square" rtlCol="0">
            <a:spAutoFit/>
          </a:bodyPr>
          <a:lstStyle/>
          <a:p>
            <a:pPr algn="r"/>
            <a:r>
              <a:rPr lang="ru-RU" sz="2200" dirty="0">
                <a:solidFill>
                  <a:srgbClr val="FFFFFF"/>
                </a:solidFill>
                <a:latin typeface="Franklin Gothic Medium" panose="020B0603020102020204" pitchFamily="34" charset="0"/>
              </a:rPr>
              <a:t>ДЛЯ РАЗМЫШЛЕНИЯ</a:t>
            </a:r>
          </a:p>
        </p:txBody>
      </p:sp>
    </p:spTree>
    <p:extLst>
      <p:ext uri="{BB962C8B-B14F-4D97-AF65-F5344CB8AC3E}">
        <p14:creationId xmlns:p14="http://schemas.microsoft.com/office/powerpoint/2010/main" val="424285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flipV="1">
            <a:off x="2402614" y="3960588"/>
            <a:ext cx="2232000" cy="15557"/>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918603" y="3428999"/>
            <a:ext cx="5532997" cy="2554545"/>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3200" b="0" i="0" u="none" strike="noStrike" cap="none" normalizeH="0" baseline="0" noProof="0" dirty="0">
                <a:ln>
                  <a:noFill/>
                </a:ln>
                <a:solidFill>
                  <a:srgbClr val="002157"/>
                </a:solidFill>
                <a:effectLst/>
                <a:uLnTx/>
                <a:uFillTx/>
                <a:latin typeface="Franklin Gothic Book" panose="020B0503020102020204"/>
                <a:ea typeface="+mn-ea"/>
                <a:cs typeface="+mn-cs"/>
              </a:rPr>
              <a:t>Страны поощряются к публичному раскрытию положений </a:t>
            </a:r>
            <a:r>
              <a:rPr lang="ru-RU" sz="3200" b="1" dirty="0">
                <a:solidFill>
                  <a:srgbClr val="0090BF"/>
                </a:solidFill>
                <a:latin typeface="Franklin Gothic Book" panose="020B0503020102020204"/>
                <a:ea typeface="+mn-ea"/>
                <a:cs typeface="+mn-cs"/>
              </a:rPr>
              <a:t>существенных контрактов на разведку полезных ископаемых</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ru-RU">
                <a:solidFill>
                  <a:schemeClr val="bg1"/>
                </a:solidFill>
                <a:latin typeface="Franklin Gothic Medium"/>
              </a:rPr>
              <a:t>КОНТРАКТЫ</a:t>
            </a: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988802"/>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2800">
                <a:solidFill>
                  <a:srgbClr val="FFFFFF"/>
                </a:solidFill>
                <a:latin typeface="Franklin Gothic Medium" panose="020B0603020102020204" pitchFamily="34" charset="0"/>
                <a:ea typeface="+mn-ea"/>
                <a:cs typeface="+mn-cs"/>
              </a:rPr>
              <a:t>Требование 2.4(a)</a:t>
            </a:r>
            <a:r>
              <a:rPr kumimoji="0" lang="ru-RU"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 </a:t>
            </a:r>
          </a:p>
        </p:txBody>
      </p:sp>
      <p:sp>
        <p:nvSpPr>
          <p:cNvPr id="6" name="Picture Placeholder 5">
            <a:extLst>
              <a:ext uri="{FF2B5EF4-FFF2-40B4-BE49-F238E27FC236}">
                <a16:creationId xmlns:a16="http://schemas.microsoft.com/office/drawing/2014/main" id="{02C3C0AB-31A1-A23B-0605-7A5432A3E02D}"/>
              </a:ext>
            </a:extLst>
          </p:cNvPr>
          <p:cNvSpPr>
            <a:spLocks noGrp="1"/>
          </p:cNvSpPr>
          <p:nvPr>
            <p:ph type="pic" sz="quarter" idx="14"/>
          </p:nvPr>
        </p:nvSpPr>
        <p:spPr/>
        <p:txBody>
          <a:bodyPr/>
          <a:lstStyle/>
          <a:p>
            <a:endParaRPr lang="en-NO"/>
          </a:p>
        </p:txBody>
      </p:sp>
      <p:pic>
        <p:nvPicPr>
          <p:cNvPr id="9" name="Picture 8">
            <a:extLst>
              <a:ext uri="{FF2B5EF4-FFF2-40B4-BE49-F238E27FC236}">
                <a16:creationId xmlns:a16="http://schemas.microsoft.com/office/drawing/2014/main" id="{51E7F092-3027-0B08-A3E0-2C3264AEFED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83400" y="0"/>
            <a:ext cx="5308600" cy="6867769"/>
          </a:xfrm>
          <a:prstGeom prst="rect">
            <a:avLst/>
          </a:prstGeom>
        </p:spPr>
      </p:pic>
      <p:sp>
        <p:nvSpPr>
          <p:cNvPr id="2" name="Rectangle 1">
            <a:extLst>
              <a:ext uri="{FF2B5EF4-FFF2-40B4-BE49-F238E27FC236}">
                <a16:creationId xmlns:a16="http://schemas.microsoft.com/office/drawing/2014/main" id="{FB9F342F-C8BA-37EB-0154-33E212F719CE}"/>
              </a:ext>
            </a:extLst>
          </p:cNvPr>
          <p:cNvSpPr/>
          <p:nvPr/>
        </p:nvSpPr>
        <p:spPr>
          <a:xfrm>
            <a:off x="6853069" y="-26587"/>
            <a:ext cx="5373673" cy="6894355"/>
          </a:xfrm>
          <a:prstGeom prst="rect">
            <a:avLst/>
          </a:prstGeom>
          <a:solidFill>
            <a:schemeClr val="accent5">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1467690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2392248" y="3422764"/>
            <a:ext cx="22320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912579" y="2939793"/>
            <a:ext cx="5589821" cy="3539430"/>
          </a:xfrm>
          <a:prstGeom prst="rect">
            <a:avLst/>
          </a:prstGeom>
          <a:noFill/>
        </p:spPr>
        <p:txBody>
          <a:bodyPr wrap="square" lIns="91440" tIns="45720" rIns="91440" bIns="45720" anchor="t">
            <a:spAutoFit/>
          </a:bodyPr>
          <a:lstStyle/>
          <a:p>
            <a:pPr>
              <a:defRPr/>
            </a:pPr>
            <a:r>
              <a:rPr lang="ru-RU" sz="3200" dirty="0">
                <a:solidFill>
                  <a:srgbClr val="002157"/>
                </a:solidFill>
                <a:latin typeface="Franklin Gothic Book" panose="020B0503020102020204"/>
                <a:ea typeface="+mn-ea"/>
                <a:cs typeface="+mn-cs"/>
              </a:rPr>
              <a:t>Страны поощряются к публикации исходных </a:t>
            </a:r>
            <a:r>
              <a:rPr lang="ru-RU" sz="3200" b="1" dirty="0">
                <a:solidFill>
                  <a:srgbClr val="0090BF"/>
                </a:solidFill>
                <a:latin typeface="Franklin Gothic Book" panose="020B0503020102020204"/>
                <a:ea typeface="+mn-ea"/>
                <a:cs typeface="+mn-cs"/>
              </a:rPr>
              <a:t>бартерных соглашений и соглашений о строительстве инфраструктуры</a:t>
            </a:r>
            <a:r>
              <a:rPr lang="ru-RU" sz="3200" dirty="0">
                <a:solidFill>
                  <a:srgbClr val="002157"/>
                </a:solidFill>
                <a:latin typeface="Franklin Gothic Book" panose="020B0503020102020204"/>
                <a:ea typeface="+mn-ea"/>
                <a:cs typeface="+mn-cs"/>
              </a:rPr>
              <a:t>, включая условия обеспеченных ресурсами кредитов</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ru-RU">
                <a:solidFill>
                  <a:schemeClr val="bg1"/>
                </a:solidFill>
                <a:latin typeface="Franklin Gothic Medium"/>
              </a:rPr>
              <a:t>КОНТРАКТЫ</a:t>
            </a: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988802"/>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Требование 4.3(b) </a:t>
            </a:r>
          </a:p>
        </p:txBody>
      </p:sp>
      <p:sp>
        <p:nvSpPr>
          <p:cNvPr id="6" name="Picture Placeholder 5">
            <a:extLst>
              <a:ext uri="{FF2B5EF4-FFF2-40B4-BE49-F238E27FC236}">
                <a16:creationId xmlns:a16="http://schemas.microsoft.com/office/drawing/2014/main" id="{4655906B-0B4C-454F-D77E-1D0BC801EF8F}"/>
              </a:ext>
            </a:extLst>
          </p:cNvPr>
          <p:cNvSpPr>
            <a:spLocks noGrp="1"/>
          </p:cNvSpPr>
          <p:nvPr>
            <p:ph type="pic" sz="quarter" idx="14"/>
          </p:nvPr>
        </p:nvSpPr>
        <p:spPr/>
        <p:txBody>
          <a:bodyPr/>
          <a:lstStyle/>
          <a:p>
            <a:endParaRPr lang="en-NO"/>
          </a:p>
        </p:txBody>
      </p:sp>
      <p:pic>
        <p:nvPicPr>
          <p:cNvPr id="9" name="Picture 8">
            <a:extLst>
              <a:ext uri="{FF2B5EF4-FFF2-40B4-BE49-F238E27FC236}">
                <a16:creationId xmlns:a16="http://schemas.microsoft.com/office/drawing/2014/main" id="{03D3B23B-4BBD-6DB8-BF1F-AEDE644BDDA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83400" y="0"/>
            <a:ext cx="5308600" cy="6858111"/>
          </a:xfrm>
          <a:prstGeom prst="rect">
            <a:avLst/>
          </a:prstGeom>
        </p:spPr>
      </p:pic>
      <p:sp>
        <p:nvSpPr>
          <p:cNvPr id="2" name="Rectangle 1">
            <a:extLst>
              <a:ext uri="{FF2B5EF4-FFF2-40B4-BE49-F238E27FC236}">
                <a16:creationId xmlns:a16="http://schemas.microsoft.com/office/drawing/2014/main" id="{C7E9BA67-FA2B-E1A0-D0AB-6EDD2A644DBC}"/>
              </a:ext>
            </a:extLst>
          </p:cNvPr>
          <p:cNvSpPr/>
          <p:nvPr/>
        </p:nvSpPr>
        <p:spPr>
          <a:xfrm>
            <a:off x="6853069" y="-26587"/>
            <a:ext cx="5373673" cy="6894355"/>
          </a:xfrm>
          <a:prstGeom prst="rect">
            <a:avLst/>
          </a:prstGeom>
          <a:solidFill>
            <a:schemeClr val="accent4">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20146081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0A0A457-4B26-5894-999B-E1D91B2BE76A}"/>
              </a:ext>
            </a:extLst>
          </p:cNvPr>
          <p:cNvSpPr>
            <a:spLocks noGrp="1"/>
          </p:cNvSpPr>
          <p:nvPr>
            <p:ph type="body" sz="quarter" idx="11"/>
          </p:nvPr>
        </p:nvSpPr>
        <p:spPr>
          <a:xfrm>
            <a:off x="1003243" y="2971701"/>
            <a:ext cx="5092757" cy="1281646"/>
          </a:xfrm>
        </p:spPr>
        <p:txBody>
          <a:bodyPr/>
          <a:lstStyle/>
          <a:p>
            <a:r>
              <a:rPr lang="ru-RU" dirty="0"/>
              <a:t>Демократическая Республика Конго</a:t>
            </a:r>
          </a:p>
        </p:txBody>
      </p:sp>
      <p:sp>
        <p:nvSpPr>
          <p:cNvPr id="4" name="Text Placeholder 3">
            <a:extLst>
              <a:ext uri="{FF2B5EF4-FFF2-40B4-BE49-F238E27FC236}">
                <a16:creationId xmlns:a16="http://schemas.microsoft.com/office/drawing/2014/main" id="{74A22D5D-9F62-9280-D6E5-F10B875A3CD9}"/>
              </a:ext>
            </a:extLst>
          </p:cNvPr>
          <p:cNvSpPr>
            <a:spLocks noGrp="1"/>
          </p:cNvSpPr>
          <p:nvPr>
            <p:ph type="body" sz="quarter" idx="12"/>
          </p:nvPr>
        </p:nvSpPr>
        <p:spPr>
          <a:xfrm>
            <a:off x="1003243" y="4262444"/>
            <a:ext cx="5373673" cy="1655756"/>
          </a:xfrm>
        </p:spPr>
        <p:txBody>
          <a:bodyPr vert="horz" lIns="91440" tIns="45720" rIns="91440" bIns="45720" rtlCol="0" anchor="t">
            <a:noAutofit/>
          </a:bodyPr>
          <a:lstStyle/>
          <a:p>
            <a:pPr marL="383540" indent="-383540"/>
            <a:r>
              <a:rPr lang="ru-RU" dirty="0"/>
              <a:t>Раскрытие, оценка и пересмотр соглашения </a:t>
            </a:r>
            <a:r>
              <a:rPr lang="ru-RU" dirty="0" err="1"/>
              <a:t>Sicomines</a:t>
            </a:r>
            <a:br>
              <a:rPr lang="ru-RU" dirty="0"/>
            </a:br>
            <a:r>
              <a:rPr lang="ru-RU" dirty="0"/>
              <a:t>с китайскими инвесторами</a:t>
            </a:r>
            <a:br>
              <a:rPr lang="ru-RU" dirty="0"/>
            </a:br>
            <a:r>
              <a:rPr lang="ru-RU" dirty="0"/>
              <a:t>о развитии инфраструктуры.</a:t>
            </a:r>
          </a:p>
        </p:txBody>
      </p:sp>
      <p:sp>
        <p:nvSpPr>
          <p:cNvPr id="5" name="Text Placeholder 4">
            <a:extLst>
              <a:ext uri="{FF2B5EF4-FFF2-40B4-BE49-F238E27FC236}">
                <a16:creationId xmlns:a16="http://schemas.microsoft.com/office/drawing/2014/main" id="{8A98E4EF-CA25-0808-9590-D0E95582B596}"/>
              </a:ext>
            </a:extLst>
          </p:cNvPr>
          <p:cNvSpPr>
            <a:spLocks noGrp="1"/>
          </p:cNvSpPr>
          <p:nvPr>
            <p:ph type="body" sz="quarter" idx="13"/>
          </p:nvPr>
        </p:nvSpPr>
        <p:spPr>
          <a:xfrm>
            <a:off x="889967" y="501886"/>
            <a:ext cx="9444723" cy="411030"/>
          </a:xfrm>
        </p:spPr>
        <p:txBody>
          <a:bodyPr>
            <a:noAutofit/>
          </a:bodyPr>
          <a:lstStyle/>
          <a:p>
            <a:r>
              <a:rPr lang="ru-RU" dirty="0"/>
              <a:t>ДОГОВОРЫ О СТРОИТЕЛЬСТВЕ ИНФРАСТРУКТУРЫ И БАРТЕРНЫЕ СОГЛАШЕНИЯ</a:t>
            </a:r>
          </a:p>
        </p:txBody>
      </p:sp>
      <p:pic>
        <p:nvPicPr>
          <p:cNvPr id="8" name="Picture 7" descr="A yellow outline of a map&#10;&#10;Description automatically generated">
            <a:extLst>
              <a:ext uri="{FF2B5EF4-FFF2-40B4-BE49-F238E27FC236}">
                <a16:creationId xmlns:a16="http://schemas.microsoft.com/office/drawing/2014/main" id="{53688B7A-3957-183C-A263-49223BC6BA0C}"/>
              </a:ext>
            </a:extLst>
          </p:cNvPr>
          <p:cNvPicPr>
            <a:picLocks noChangeAspect="1"/>
          </p:cNvPicPr>
          <p:nvPr/>
        </p:nvPicPr>
        <p:blipFill>
          <a:blip r:embed="rId2"/>
          <a:stretch>
            <a:fillRect/>
          </a:stretch>
        </p:blipFill>
        <p:spPr>
          <a:xfrm>
            <a:off x="8483600" y="1282700"/>
            <a:ext cx="3708400" cy="3708400"/>
          </a:xfrm>
          <a:prstGeom prst="rect">
            <a:avLst/>
          </a:prstGeom>
        </p:spPr>
      </p:pic>
      <p:pic>
        <p:nvPicPr>
          <p:cNvPr id="7" name="Picture 6" descr="A black and white document with yellow text&#10;&#10;Description automatically generated">
            <a:extLst>
              <a:ext uri="{FF2B5EF4-FFF2-40B4-BE49-F238E27FC236}">
                <a16:creationId xmlns:a16="http://schemas.microsoft.com/office/drawing/2014/main" id="{C675DB78-C762-B1BD-020E-D17A098C5C25}"/>
              </a:ext>
            </a:extLst>
          </p:cNvPr>
          <p:cNvPicPr>
            <a:picLocks noChangeAspect="1"/>
          </p:cNvPicPr>
          <p:nvPr/>
        </p:nvPicPr>
        <p:blipFill>
          <a:blip r:embed="rId3"/>
          <a:stretch>
            <a:fillRect/>
          </a:stretch>
        </p:blipFill>
        <p:spPr>
          <a:xfrm>
            <a:off x="6376916" y="1282700"/>
            <a:ext cx="3957774" cy="48453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Text Placeholder 1">
            <a:extLst>
              <a:ext uri="{FF2B5EF4-FFF2-40B4-BE49-F238E27FC236}">
                <a16:creationId xmlns:a16="http://schemas.microsoft.com/office/drawing/2014/main" id="{6629B3F6-80C9-C393-BF9C-7CAB2D3AF6EC}"/>
              </a:ext>
            </a:extLst>
          </p:cNvPr>
          <p:cNvSpPr txBox="1">
            <a:spLocks/>
          </p:cNvSpPr>
          <p:nvPr/>
        </p:nvSpPr>
        <p:spPr>
          <a:xfrm>
            <a:off x="388635" y="2017262"/>
            <a:ext cx="2554263" cy="571584"/>
          </a:xfrm>
          <a:prstGeom prst="rect">
            <a:avLst/>
          </a:prstGeom>
        </p:spPr>
        <p:txBody>
          <a:bodyPr vert="horz" lIns="91440" tIns="45720" rIns="91440" bIns="45720" rtlCol="0">
            <a:noAutofit/>
          </a:bodyPr>
          <a:lstStyle>
            <a:lvl1pPr marL="0" indent="0" algn="l" defTabSz="457200" rtl="0" eaLnBrk="1" latinLnBrk="0" hangingPunct="1">
              <a:lnSpc>
                <a:spcPct val="94000"/>
              </a:lnSpc>
              <a:spcBef>
                <a:spcPts val="1000"/>
              </a:spcBef>
              <a:spcAft>
                <a:spcPts val="200"/>
              </a:spcAft>
              <a:buFont typeface="Franklin Gothic Book" panose="020B0503020102020204" pitchFamily="34" charset="0"/>
              <a:buNone/>
              <a:defRPr lang="en-US" sz="2800" kern="1200" baseline="0" dirty="0">
                <a:solidFill>
                  <a:srgbClr val="FFFFFF"/>
                </a:solidFill>
                <a:latin typeface="Franklin Gothic Medium" panose="020B0603020102020204" pitchFamily="34" charset="0"/>
                <a:ea typeface="+mn-ea"/>
                <a:cs typeface="+mn-cs"/>
              </a:defRPr>
            </a:lvl1pPr>
            <a:lvl2pPr marL="530352" indent="0" algn="l" defTabSz="914400" rtl="0" eaLnBrk="1" latinLnBrk="0" hangingPunct="1">
              <a:lnSpc>
                <a:spcPct val="94000"/>
              </a:lnSpc>
              <a:spcBef>
                <a:spcPts val="500"/>
              </a:spcBef>
              <a:spcAft>
                <a:spcPts val="200"/>
              </a:spcAft>
              <a:buFont typeface="Franklin Gothic Book" panose="020B0503020102020204" pitchFamily="34" charset="0"/>
              <a:buNone/>
              <a:defRPr sz="2800" b="0" i="0" kern="1200" baseline="0">
                <a:solidFill>
                  <a:schemeClr val="tx2"/>
                </a:solidFill>
                <a:latin typeface="Franklin Gothic Medium" panose="020B0603020102020204" pitchFamily="34" charset="0"/>
                <a:ea typeface="+mn-ea"/>
                <a:cs typeface="+mn-cs"/>
              </a:defRPr>
            </a:lvl2pPr>
            <a:lvl3pPr marL="9875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3pPr>
            <a:lvl4pPr marL="14447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4pPr>
            <a:lvl5pPr marL="1901952" indent="0" algn="l" defTabSz="914400" rtl="0" eaLnBrk="1" latinLnBrk="0" hangingPunct="1">
              <a:lnSpc>
                <a:spcPct val="94000"/>
              </a:lnSpc>
              <a:spcBef>
                <a:spcPts val="500"/>
              </a:spcBef>
              <a:spcAft>
                <a:spcPts val="200"/>
              </a:spcAft>
              <a:buFont typeface="Franklin Gothic Book" panose="020B0503020102020204" pitchFamily="34" charset="0"/>
              <a:buNone/>
              <a:defRPr sz="2000" b="0" i="0" kern="1200" baseline="0">
                <a:solidFill>
                  <a:schemeClr val="tx2"/>
                </a:solidFill>
                <a:latin typeface="Franklin Gothic Medium" panose="020B0603020102020204" pitchFamily="34" charset="0"/>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gn="r"/>
            <a:r>
              <a:rPr lang="ru-RU" dirty="0"/>
              <a:t>ПРИМЕР</a:t>
            </a:r>
          </a:p>
        </p:txBody>
      </p:sp>
    </p:spTree>
    <p:extLst>
      <p:ext uri="{BB962C8B-B14F-4D97-AF65-F5344CB8AC3E}">
        <p14:creationId xmlns:p14="http://schemas.microsoft.com/office/powerpoint/2010/main" val="9649751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0A0A457-4B26-5894-999B-E1D91B2BE76A}"/>
              </a:ext>
            </a:extLst>
          </p:cNvPr>
          <p:cNvSpPr>
            <a:spLocks noGrp="1"/>
          </p:cNvSpPr>
          <p:nvPr>
            <p:ph type="body" sz="quarter" idx="11"/>
          </p:nvPr>
        </p:nvSpPr>
        <p:spPr>
          <a:xfrm>
            <a:off x="1003243" y="2737277"/>
            <a:ext cx="5092757" cy="660499"/>
          </a:xfrm>
        </p:spPr>
        <p:txBody>
          <a:bodyPr/>
          <a:lstStyle/>
          <a:p>
            <a:r>
              <a:rPr lang="ru-RU" dirty="0"/>
              <a:t>Гана</a:t>
            </a:r>
          </a:p>
        </p:txBody>
      </p:sp>
      <p:sp>
        <p:nvSpPr>
          <p:cNvPr id="4" name="Text Placeholder 3">
            <a:extLst>
              <a:ext uri="{FF2B5EF4-FFF2-40B4-BE49-F238E27FC236}">
                <a16:creationId xmlns:a16="http://schemas.microsoft.com/office/drawing/2014/main" id="{74A22D5D-9F62-9280-D6E5-F10B875A3CD9}"/>
              </a:ext>
            </a:extLst>
          </p:cNvPr>
          <p:cNvSpPr>
            <a:spLocks noGrp="1"/>
          </p:cNvSpPr>
          <p:nvPr>
            <p:ph type="body" sz="quarter" idx="12"/>
          </p:nvPr>
        </p:nvSpPr>
        <p:spPr>
          <a:xfrm>
            <a:off x="1003243" y="3299903"/>
            <a:ext cx="9884890" cy="2195509"/>
          </a:xfrm>
        </p:spPr>
        <p:txBody>
          <a:bodyPr/>
          <a:lstStyle/>
          <a:p>
            <a:r>
              <a:rPr lang="ru-RU" sz="2200" dirty="0"/>
              <a:t>Нефтяные доходы Ганы зависят от контрактов с </a:t>
            </a:r>
            <a:r>
              <a:rPr lang="ru-RU" sz="2200" dirty="0" err="1"/>
              <a:t>Litasco</a:t>
            </a:r>
            <a:r>
              <a:rPr lang="ru-RU" sz="2200"/>
              <a:t> и</a:t>
            </a:r>
            <a:br>
              <a:rPr lang="ru-RU" sz="2200"/>
            </a:br>
            <a:r>
              <a:rPr lang="ru-RU" sz="2200"/>
              <a:t>китайской </a:t>
            </a:r>
            <a:r>
              <a:rPr lang="ru-RU" sz="2200" dirty="0"/>
              <a:t>государственной компанией </a:t>
            </a:r>
            <a:r>
              <a:rPr lang="ru-RU" sz="2200" dirty="0" err="1"/>
              <a:t>Unipec</a:t>
            </a:r>
            <a:r>
              <a:rPr lang="ru-RU" sz="2200" dirty="0"/>
              <a:t> Asia, которая </a:t>
            </a:r>
            <a:br>
              <a:rPr lang="ru-RU" sz="2200" dirty="0"/>
            </a:br>
            <a:r>
              <a:rPr lang="ru-RU" sz="2200" dirty="0"/>
              <a:t>связана с кредитным соглашением Ганы с Банком развития</a:t>
            </a:r>
            <a:br>
              <a:rPr lang="ru-RU" sz="2200" dirty="0"/>
            </a:br>
            <a:r>
              <a:rPr lang="ru-RU" sz="2200" dirty="0"/>
              <a:t>Китая на сумму 3 млрд долларов США.</a:t>
            </a:r>
          </a:p>
          <a:p>
            <a:r>
              <a:rPr lang="ru-RU" sz="2200" dirty="0"/>
              <a:t>Раскрытие условий договора о продаже, заключенного между </a:t>
            </a:r>
            <a:br>
              <a:rPr lang="ru-RU" sz="2200" dirty="0"/>
            </a:br>
            <a:r>
              <a:rPr lang="ru-RU" sz="2200" dirty="0"/>
              <a:t>GNPC и </a:t>
            </a:r>
            <a:r>
              <a:rPr lang="ru-RU" sz="2200" dirty="0" err="1"/>
              <a:t>Unipec</a:t>
            </a:r>
            <a:r>
              <a:rPr lang="ru-RU" sz="2200" dirty="0"/>
              <a:t> Asia.</a:t>
            </a:r>
          </a:p>
          <a:p>
            <a:r>
              <a:rPr lang="en-GB" sz="2200" dirty="0" err="1"/>
              <a:t>Unipec</a:t>
            </a:r>
            <a:r>
              <a:rPr lang="en-GB" sz="2200" dirty="0"/>
              <a:t> Asia </a:t>
            </a:r>
            <a:r>
              <a:rPr lang="ru-RU" sz="2200" dirty="0"/>
              <a:t>обязуется ежегодно в течение 15,5 лет закупать по пять партий нефти, добываемой на месторождении </a:t>
            </a:r>
            <a:r>
              <a:rPr lang="ru-RU" sz="2200" dirty="0" err="1"/>
              <a:t>Джубили</a:t>
            </a:r>
            <a:r>
              <a:rPr lang="ru-RU" sz="2200" dirty="0"/>
              <a:t> в Гане.</a:t>
            </a:r>
          </a:p>
        </p:txBody>
      </p:sp>
      <p:sp>
        <p:nvSpPr>
          <p:cNvPr id="5" name="Text Placeholder 4">
            <a:extLst>
              <a:ext uri="{FF2B5EF4-FFF2-40B4-BE49-F238E27FC236}">
                <a16:creationId xmlns:a16="http://schemas.microsoft.com/office/drawing/2014/main" id="{8A98E4EF-CA25-0808-9590-D0E95582B596}"/>
              </a:ext>
            </a:extLst>
          </p:cNvPr>
          <p:cNvSpPr>
            <a:spLocks noGrp="1"/>
          </p:cNvSpPr>
          <p:nvPr>
            <p:ph type="body" sz="quarter" idx="13"/>
          </p:nvPr>
        </p:nvSpPr>
        <p:spPr>
          <a:xfrm>
            <a:off x="889967" y="501886"/>
            <a:ext cx="8626566" cy="411030"/>
          </a:xfrm>
        </p:spPr>
        <p:txBody>
          <a:bodyPr>
            <a:noAutofit/>
          </a:bodyPr>
          <a:lstStyle/>
          <a:p>
            <a:r>
              <a:rPr lang="ru-RU" dirty="0"/>
              <a:t>ДОГОВОРЫ О СТРОИТЕЛЬСТВЕ  ИНФРАСТРУКТУРЫ И БАРТЕРНЫЕ СОГЛАШЕНИЯ</a:t>
            </a:r>
          </a:p>
        </p:txBody>
      </p:sp>
      <p:pic>
        <p:nvPicPr>
          <p:cNvPr id="10" name="Picture 9" descr="A yellow outline of a country&#10;&#10;Description automatically generated">
            <a:extLst>
              <a:ext uri="{FF2B5EF4-FFF2-40B4-BE49-F238E27FC236}">
                <a16:creationId xmlns:a16="http://schemas.microsoft.com/office/drawing/2014/main" id="{5E2BFD86-C4A5-EC29-850C-8988161B46AF}"/>
              </a:ext>
            </a:extLst>
          </p:cNvPr>
          <p:cNvPicPr>
            <a:picLocks noChangeAspect="1"/>
          </p:cNvPicPr>
          <p:nvPr/>
        </p:nvPicPr>
        <p:blipFill>
          <a:blip r:embed="rId3"/>
          <a:stretch>
            <a:fillRect/>
          </a:stretch>
        </p:blipFill>
        <p:spPr>
          <a:xfrm>
            <a:off x="8161865" y="1485850"/>
            <a:ext cx="3886299" cy="3886299"/>
          </a:xfrm>
          <a:prstGeom prst="rect">
            <a:avLst/>
          </a:prstGeom>
        </p:spPr>
      </p:pic>
      <p:sp>
        <p:nvSpPr>
          <p:cNvPr id="8" name="Text Placeholder 1">
            <a:extLst>
              <a:ext uri="{FF2B5EF4-FFF2-40B4-BE49-F238E27FC236}">
                <a16:creationId xmlns:a16="http://schemas.microsoft.com/office/drawing/2014/main" id="{2A385161-8DAD-D7D7-2B1E-7FB82502063E}"/>
              </a:ext>
            </a:extLst>
          </p:cNvPr>
          <p:cNvSpPr txBox="1">
            <a:spLocks/>
          </p:cNvSpPr>
          <p:nvPr/>
        </p:nvSpPr>
        <p:spPr>
          <a:xfrm>
            <a:off x="388635" y="2017262"/>
            <a:ext cx="2554263" cy="571584"/>
          </a:xfrm>
          <a:prstGeom prst="rect">
            <a:avLst/>
          </a:prstGeom>
        </p:spPr>
        <p:txBody>
          <a:bodyPr vert="horz" lIns="91440" tIns="45720" rIns="91440" bIns="45720" rtlCol="0">
            <a:noAutofit/>
          </a:bodyPr>
          <a:lstStyle>
            <a:lvl1pPr marL="0" indent="0" algn="l" defTabSz="457200" rtl="0" eaLnBrk="1" latinLnBrk="0" hangingPunct="1">
              <a:lnSpc>
                <a:spcPct val="94000"/>
              </a:lnSpc>
              <a:spcBef>
                <a:spcPts val="1000"/>
              </a:spcBef>
              <a:spcAft>
                <a:spcPts val="200"/>
              </a:spcAft>
              <a:buFont typeface="Franklin Gothic Book" panose="020B0503020102020204" pitchFamily="34" charset="0"/>
              <a:buNone/>
              <a:defRPr lang="en-US" sz="2800" kern="1200" baseline="0" dirty="0">
                <a:solidFill>
                  <a:srgbClr val="FFFFFF"/>
                </a:solidFill>
                <a:latin typeface="Franklin Gothic Medium" panose="020B0603020102020204" pitchFamily="34" charset="0"/>
                <a:ea typeface="+mn-ea"/>
                <a:cs typeface="+mn-cs"/>
              </a:defRPr>
            </a:lvl1pPr>
            <a:lvl2pPr marL="530352" indent="0" algn="l" defTabSz="914400" rtl="0" eaLnBrk="1" latinLnBrk="0" hangingPunct="1">
              <a:lnSpc>
                <a:spcPct val="94000"/>
              </a:lnSpc>
              <a:spcBef>
                <a:spcPts val="500"/>
              </a:spcBef>
              <a:spcAft>
                <a:spcPts val="200"/>
              </a:spcAft>
              <a:buFont typeface="Franklin Gothic Book" panose="020B0503020102020204" pitchFamily="34" charset="0"/>
              <a:buNone/>
              <a:defRPr sz="2800" b="0" i="0" kern="1200" baseline="0">
                <a:solidFill>
                  <a:schemeClr val="tx2"/>
                </a:solidFill>
                <a:latin typeface="Franklin Gothic Medium" panose="020B0603020102020204" pitchFamily="34" charset="0"/>
                <a:ea typeface="+mn-ea"/>
                <a:cs typeface="+mn-cs"/>
              </a:defRPr>
            </a:lvl2pPr>
            <a:lvl3pPr marL="9875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3pPr>
            <a:lvl4pPr marL="1444752" indent="0" algn="l" defTabSz="914400" rtl="0" eaLnBrk="1" latinLnBrk="0" hangingPunct="1">
              <a:lnSpc>
                <a:spcPct val="94000"/>
              </a:lnSpc>
              <a:spcBef>
                <a:spcPts val="500"/>
              </a:spcBef>
              <a:spcAft>
                <a:spcPts val="200"/>
              </a:spcAft>
              <a:buFont typeface="Franklin Gothic Book" panose="020B0503020102020204" pitchFamily="34" charset="0"/>
              <a:buNone/>
              <a:defRPr sz="2400" b="0" i="0" kern="1200" baseline="0">
                <a:solidFill>
                  <a:schemeClr val="tx2"/>
                </a:solidFill>
                <a:latin typeface="Franklin Gothic Medium" panose="020B0603020102020204" pitchFamily="34" charset="0"/>
                <a:ea typeface="+mn-ea"/>
                <a:cs typeface="+mn-cs"/>
              </a:defRPr>
            </a:lvl4pPr>
            <a:lvl5pPr marL="1901952" indent="0" algn="l" defTabSz="914400" rtl="0" eaLnBrk="1" latinLnBrk="0" hangingPunct="1">
              <a:lnSpc>
                <a:spcPct val="94000"/>
              </a:lnSpc>
              <a:spcBef>
                <a:spcPts val="500"/>
              </a:spcBef>
              <a:spcAft>
                <a:spcPts val="200"/>
              </a:spcAft>
              <a:buFont typeface="Franklin Gothic Book" panose="020B0503020102020204" pitchFamily="34" charset="0"/>
              <a:buNone/>
              <a:defRPr sz="2000" b="0" i="0" kern="1200" baseline="0">
                <a:solidFill>
                  <a:schemeClr val="tx2"/>
                </a:solidFill>
                <a:latin typeface="Franklin Gothic Medium" panose="020B0603020102020204" pitchFamily="34" charset="0"/>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gn="r"/>
            <a:r>
              <a:rPr lang="ru-RU" dirty="0"/>
              <a:t>ПРИМЕР</a:t>
            </a:r>
          </a:p>
        </p:txBody>
      </p:sp>
    </p:spTree>
    <p:extLst>
      <p:ext uri="{BB962C8B-B14F-4D97-AF65-F5344CB8AC3E}">
        <p14:creationId xmlns:p14="http://schemas.microsoft.com/office/powerpoint/2010/main" val="30490676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1900767" y="3420465"/>
            <a:ext cx="13320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fontScale="77500" lnSpcReduction="20000"/>
          </a:bodyPr>
          <a:lstStyle/>
          <a:p>
            <a:r>
              <a:rPr lang="ru-RU">
                <a:solidFill>
                  <a:srgbClr val="89AA2E"/>
                </a:solidFill>
                <a:latin typeface="Franklin Gothic Medium"/>
              </a:rPr>
              <a:t>ВОЗДЕЙСТВИЕ НА СОЦИАЛЬНУЮ СФЕРУ И ОКРУЖАЮЩУЮ СРЕДУ</a:t>
            </a:r>
          </a:p>
        </p:txBody>
      </p:sp>
      <p:sp>
        <p:nvSpPr>
          <p:cNvPr id="10" name="Rectangle 9">
            <a:extLst>
              <a:ext uri="{FF2B5EF4-FFF2-40B4-BE49-F238E27FC236}">
                <a16:creationId xmlns:a16="http://schemas.microsoft.com/office/drawing/2014/main" id="{840B7A77-C695-7142-E225-8C9B4B84CB67}"/>
              </a:ext>
            </a:extLst>
          </p:cNvPr>
          <p:cNvSpPr/>
          <p:nvPr/>
        </p:nvSpPr>
        <p:spPr>
          <a:xfrm>
            <a:off x="-1" y="1729907"/>
            <a:ext cx="4536141" cy="708485"/>
          </a:xfrm>
          <a:prstGeom prst="rect">
            <a:avLst/>
          </a:prstGeom>
          <a:solidFill>
            <a:srgbClr val="89AA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825691" y="1822540"/>
            <a:ext cx="3505009" cy="52322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ru-RU"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Требование 6.1(a) </a:t>
            </a:r>
          </a:p>
        </p:txBody>
      </p:sp>
      <p:pic>
        <p:nvPicPr>
          <p:cNvPr id="7" name="Picture Placeholder 6" descr="A construction site with a bulldozer and trees&#10;&#10;Description automatically generated">
            <a:extLst>
              <a:ext uri="{FF2B5EF4-FFF2-40B4-BE49-F238E27FC236}">
                <a16:creationId xmlns:a16="http://schemas.microsoft.com/office/drawing/2014/main" id="{B580EFB0-B845-1906-5557-54A08D905957}"/>
              </a:ext>
            </a:extLst>
          </p:cNvPr>
          <p:cNvPicPr>
            <a:picLocks noGrp="1" noChangeAspect="1"/>
          </p:cNvPicPr>
          <p:nvPr>
            <p:ph type="pic" sz="quarter" idx="14"/>
          </p:nvPr>
        </p:nvPicPr>
        <p:blipFill>
          <a:blip r:embed="rId3">
            <a:extLst>
              <a:ext uri="{28A0092B-C50C-407E-A947-70E740481C1C}">
                <a14:useLocalDpi xmlns:a14="http://schemas.microsoft.com/office/drawing/2010/main"/>
              </a:ext>
            </a:extLst>
          </a:blip>
          <a:srcRect/>
          <a:stretch>
            <a:fillRect/>
          </a:stretch>
        </p:blipFill>
        <p:spPr/>
      </p:pic>
      <p:sp>
        <p:nvSpPr>
          <p:cNvPr id="8" name="Rectangle 7">
            <a:extLst>
              <a:ext uri="{FF2B5EF4-FFF2-40B4-BE49-F238E27FC236}">
                <a16:creationId xmlns:a16="http://schemas.microsoft.com/office/drawing/2014/main" id="{07EC606A-6076-8AE8-8454-58D8C764B6CD}"/>
              </a:ext>
            </a:extLst>
          </p:cNvPr>
          <p:cNvSpPr/>
          <p:nvPr/>
        </p:nvSpPr>
        <p:spPr>
          <a:xfrm>
            <a:off x="6883400" y="-26587"/>
            <a:ext cx="5343342" cy="6894355"/>
          </a:xfrm>
          <a:prstGeom prst="rect">
            <a:avLst/>
          </a:prstGeom>
          <a:solidFill>
            <a:srgbClr val="89AA2E">
              <a:alpha val="5973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5" name="TextBox 4">
            <a:extLst>
              <a:ext uri="{FF2B5EF4-FFF2-40B4-BE49-F238E27FC236}">
                <a16:creationId xmlns:a16="http://schemas.microsoft.com/office/drawing/2014/main" id="{1D7A0606-53F9-4D01-CA47-36BC97C10FA6}"/>
              </a:ext>
            </a:extLst>
          </p:cNvPr>
          <p:cNvSpPr txBox="1"/>
          <p:nvPr/>
        </p:nvSpPr>
        <p:spPr>
          <a:xfrm>
            <a:off x="581891" y="2990852"/>
            <a:ext cx="5988242" cy="310854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2800" dirty="0">
                <a:solidFill>
                  <a:srgbClr val="002157"/>
                </a:solidFill>
                <a:latin typeface="Franklin Gothic Book" panose="020B0503020102020204"/>
              </a:rPr>
              <a:t>Страны обязаны раскрывать информацию о контрактах, которые предусматривают </a:t>
            </a:r>
            <a:r>
              <a:rPr lang="ru-RU" sz="2800" b="1" dirty="0">
                <a:solidFill>
                  <a:srgbClr val="0090BF"/>
                </a:solidFill>
                <a:latin typeface="Franklin Gothic Book" panose="020B0503020102020204"/>
              </a:rPr>
              <a:t>расходы компаний на социальные нужды</a:t>
            </a:r>
            <a:r>
              <a:rPr lang="ru-RU" sz="2800" dirty="0">
                <a:solidFill>
                  <a:srgbClr val="002157"/>
                </a:solidFill>
                <a:latin typeface="Franklin Gothic Book" panose="020B0503020102020204"/>
              </a:rPr>
              <a:t>, независимо от того, совершаются эти расходы в денежной или натуральной форме.</a:t>
            </a:r>
          </a:p>
        </p:txBody>
      </p:sp>
    </p:spTree>
    <p:extLst>
      <p:ext uri="{BB962C8B-B14F-4D97-AF65-F5344CB8AC3E}">
        <p14:creationId xmlns:p14="http://schemas.microsoft.com/office/powerpoint/2010/main" val="13945723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410632" y="3147363"/>
            <a:ext cx="17280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D7A0606-53F9-4D01-CA47-36BC97C10FA6}"/>
              </a:ext>
            </a:extLst>
          </p:cNvPr>
          <p:cNvSpPr txBox="1"/>
          <p:nvPr/>
        </p:nvSpPr>
        <p:spPr>
          <a:xfrm>
            <a:off x="344829" y="2724920"/>
            <a:ext cx="6682506" cy="357790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sz="2800" dirty="0">
                <a:solidFill>
                  <a:srgbClr val="002157"/>
                </a:solidFill>
                <a:latin typeface="Franklin Gothic Book" panose="020B0503020102020204"/>
              </a:rPr>
              <a:t>Ожидается, что страны будут раскрывать: </a:t>
            </a:r>
            <a:br>
              <a:rPr lang="ru-RU" sz="2800" dirty="0">
                <a:solidFill>
                  <a:srgbClr val="002157"/>
                </a:solidFill>
                <a:latin typeface="Franklin Gothic Book" panose="020B0503020102020204"/>
              </a:rPr>
            </a:br>
            <a:endParaRPr lang="ru-RU" sz="2000" dirty="0">
              <a:solidFill>
                <a:srgbClr val="002157"/>
              </a:solidFill>
              <a:latin typeface="Franklin Gothic Book" panose="020B0503020102020204"/>
            </a:endParaRPr>
          </a:p>
          <a:p>
            <a:pPr marL="457200" marR="0" lvl="0" indent="-457200" algn="l" defTabSz="457200" rtl="0" eaLnBrk="1" fontAlgn="auto" latinLnBrk="0" hangingPunct="1">
              <a:lnSpc>
                <a:spcPct val="100000"/>
              </a:lnSpc>
              <a:spcBef>
                <a:spcPts val="0"/>
              </a:spcBef>
              <a:spcAft>
                <a:spcPts val="0"/>
              </a:spcAft>
              <a:buClr>
                <a:srgbClr val="002157"/>
              </a:buClr>
              <a:buSzTx/>
              <a:buFont typeface="Wingdings" pitchFamily="2" charset="2"/>
              <a:buChar char="§"/>
              <a:tabLst/>
              <a:defRPr/>
            </a:pPr>
            <a:r>
              <a:rPr lang="ru-RU" sz="2550" dirty="0">
                <a:solidFill>
                  <a:srgbClr val="002157"/>
                </a:solidFill>
                <a:latin typeface="Franklin Gothic Book" panose="020B0503020102020204"/>
              </a:rPr>
              <a:t>Условия контрактов и любые другие требуемые законом документы, где описывается </a:t>
            </a:r>
            <a:r>
              <a:rPr lang="ru-RU" sz="2550" b="1" dirty="0">
                <a:solidFill>
                  <a:srgbClr val="0090BF"/>
                </a:solidFill>
                <a:latin typeface="Franklin Gothic Book" panose="020B0503020102020204"/>
              </a:rPr>
              <a:t>уровень</a:t>
            </a:r>
            <a:r>
              <a:rPr lang="ru-RU" sz="2550" dirty="0">
                <a:latin typeface="Franklin Gothic Book" panose="020B0503020102020204"/>
              </a:rPr>
              <a:t> </a:t>
            </a:r>
            <a:r>
              <a:rPr lang="ru-RU" sz="2550" dirty="0">
                <a:solidFill>
                  <a:srgbClr val="002157"/>
                </a:solidFill>
                <a:latin typeface="Franklin Gothic Book" panose="020B0503020102020204"/>
              </a:rPr>
              <a:t>существенных обязательных</a:t>
            </a:r>
            <a:r>
              <a:rPr lang="ru-RU" sz="2550" dirty="0">
                <a:latin typeface="Franklin Gothic Book" panose="020B0503020102020204"/>
              </a:rPr>
              <a:t> </a:t>
            </a:r>
            <a:r>
              <a:rPr lang="ru-RU" sz="2550" b="1" dirty="0">
                <a:solidFill>
                  <a:srgbClr val="0090BF"/>
                </a:solidFill>
                <a:latin typeface="Franklin Gothic Book" panose="020B0503020102020204"/>
              </a:rPr>
              <a:t>расходов на социальные нужды</a:t>
            </a:r>
            <a:r>
              <a:rPr lang="ru-RU" sz="2550" dirty="0">
                <a:latin typeface="Franklin Gothic Book" panose="020B0503020102020204"/>
              </a:rPr>
              <a:t> </a:t>
            </a:r>
            <a:r>
              <a:rPr lang="ru-RU" sz="2550" dirty="0">
                <a:solidFill>
                  <a:srgbClr val="002157"/>
                </a:solidFill>
                <a:latin typeface="Franklin Gothic Book" panose="020B0503020102020204"/>
              </a:rPr>
              <a:t>и</a:t>
            </a:r>
            <a:r>
              <a:rPr lang="ru-RU" sz="2550" dirty="0">
                <a:latin typeface="Franklin Gothic Book" panose="020B0503020102020204"/>
              </a:rPr>
              <a:t> </a:t>
            </a:r>
            <a:r>
              <a:rPr lang="ru-RU" sz="2550" b="1" dirty="0">
                <a:solidFill>
                  <a:srgbClr val="0090BF"/>
                </a:solidFill>
                <a:latin typeface="Franklin Gothic Book" panose="020B0503020102020204"/>
              </a:rPr>
              <a:t>их распределение</a:t>
            </a:r>
            <a:r>
              <a:rPr lang="ru-RU" sz="2550" dirty="0">
                <a:latin typeface="Franklin Gothic Book" panose="020B0503020102020204"/>
              </a:rPr>
              <a:t>.</a:t>
            </a:r>
          </a:p>
          <a:p>
            <a:pPr marL="457200" marR="0" lvl="0" indent="-457200" algn="l" defTabSz="457200" rtl="0" eaLnBrk="1" fontAlgn="auto" latinLnBrk="0" hangingPunct="1">
              <a:lnSpc>
                <a:spcPct val="100000"/>
              </a:lnSpc>
              <a:spcBef>
                <a:spcPts val="0"/>
              </a:spcBef>
              <a:spcAft>
                <a:spcPts val="0"/>
              </a:spcAft>
              <a:buClr>
                <a:srgbClr val="002157"/>
              </a:buClr>
              <a:buSzTx/>
              <a:buFont typeface="Wingdings" pitchFamily="2" charset="2"/>
              <a:buChar char="§"/>
              <a:tabLst/>
              <a:defRPr/>
            </a:pPr>
            <a:r>
              <a:rPr lang="ru-RU" sz="2550" dirty="0">
                <a:solidFill>
                  <a:srgbClr val="002157"/>
                </a:solidFill>
                <a:latin typeface="Franklin Gothic Book" panose="020B0503020102020204"/>
              </a:rPr>
              <a:t>Условия контрактов, предусматривающих обязательные </a:t>
            </a:r>
            <a:r>
              <a:rPr lang="ru-RU" sz="2550" b="1" dirty="0">
                <a:solidFill>
                  <a:srgbClr val="0090BF"/>
                </a:solidFill>
                <a:latin typeface="Franklin Gothic Book" panose="020B0503020102020204"/>
              </a:rPr>
              <a:t>экологические платежи</a:t>
            </a:r>
            <a:r>
              <a:rPr lang="ru-RU" sz="2550" dirty="0">
                <a:latin typeface="Franklin Gothic Book" panose="020B0503020102020204"/>
              </a:rPr>
              <a:t>.</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fontScale="77500" lnSpcReduction="20000"/>
          </a:bodyPr>
          <a:lstStyle/>
          <a:p>
            <a:r>
              <a:rPr lang="ru-RU">
                <a:solidFill>
                  <a:srgbClr val="89AA2E"/>
                </a:solidFill>
                <a:latin typeface="Franklin Gothic Medium"/>
              </a:rPr>
              <a:t>ВОЗДЕЙСТВИЕ НА СОЦИАЛЬНУЮ СФЕРУ И ОКРУЖАЮЩУЮ СРЕДУ</a:t>
            </a:r>
          </a:p>
        </p:txBody>
      </p:sp>
      <p:sp>
        <p:nvSpPr>
          <p:cNvPr id="10" name="Rectangle 9">
            <a:extLst>
              <a:ext uri="{FF2B5EF4-FFF2-40B4-BE49-F238E27FC236}">
                <a16:creationId xmlns:a16="http://schemas.microsoft.com/office/drawing/2014/main" id="{840B7A77-C695-7142-E225-8C9B4B84CB67}"/>
              </a:ext>
            </a:extLst>
          </p:cNvPr>
          <p:cNvSpPr/>
          <p:nvPr/>
        </p:nvSpPr>
        <p:spPr>
          <a:xfrm>
            <a:off x="-1" y="1729907"/>
            <a:ext cx="4536141" cy="708485"/>
          </a:xfrm>
          <a:prstGeom prst="rect">
            <a:avLst/>
          </a:prstGeom>
          <a:solidFill>
            <a:srgbClr val="89AA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825691" y="1822540"/>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800" b="0" i="0" u="none" strike="noStrike" cap="none" normalizeH="0" baseline="0" noProof="0">
                <a:ln>
                  <a:noFill/>
                </a:ln>
                <a:solidFill>
                  <a:srgbClr val="FFFFFF"/>
                </a:solidFill>
                <a:effectLst/>
                <a:uLnTx/>
                <a:uFillTx/>
                <a:latin typeface="Franklin Gothic Medium" panose="020B0603020102020204" pitchFamily="34" charset="0"/>
                <a:ea typeface="+mn-ea"/>
                <a:cs typeface="+mn-cs"/>
              </a:rPr>
              <a:t>Требование 6.1(a–b) </a:t>
            </a:r>
          </a:p>
        </p:txBody>
      </p:sp>
      <p:pic>
        <p:nvPicPr>
          <p:cNvPr id="7" name="Picture Placeholder 6" descr="A construction site with a bulldozer and trees&#10;&#10;Description automatically generated">
            <a:extLst>
              <a:ext uri="{FF2B5EF4-FFF2-40B4-BE49-F238E27FC236}">
                <a16:creationId xmlns:a16="http://schemas.microsoft.com/office/drawing/2014/main" id="{B580EFB0-B845-1906-5557-54A08D905957}"/>
              </a:ext>
            </a:extLst>
          </p:cNvPr>
          <p:cNvPicPr>
            <a:picLocks noGrp="1" noChangeAspect="1"/>
          </p:cNvPicPr>
          <p:nvPr>
            <p:ph type="pic" sz="quarter" idx="14"/>
          </p:nvPr>
        </p:nvPicPr>
        <p:blipFill>
          <a:blip r:embed="rId3">
            <a:extLst>
              <a:ext uri="{28A0092B-C50C-407E-A947-70E740481C1C}">
                <a14:useLocalDpi xmlns:a14="http://schemas.microsoft.com/office/drawing/2010/main"/>
              </a:ext>
            </a:extLst>
          </a:blip>
          <a:srcRect/>
          <a:stretch>
            <a:fillRect/>
          </a:stretch>
        </p:blipFill>
        <p:spPr/>
      </p:pic>
      <p:sp>
        <p:nvSpPr>
          <p:cNvPr id="8" name="Rectangle 7">
            <a:extLst>
              <a:ext uri="{FF2B5EF4-FFF2-40B4-BE49-F238E27FC236}">
                <a16:creationId xmlns:a16="http://schemas.microsoft.com/office/drawing/2014/main" id="{07EC606A-6076-8AE8-8454-58D8C764B6CD}"/>
              </a:ext>
            </a:extLst>
          </p:cNvPr>
          <p:cNvSpPr/>
          <p:nvPr/>
        </p:nvSpPr>
        <p:spPr>
          <a:xfrm>
            <a:off x="6883400" y="-26587"/>
            <a:ext cx="5343342" cy="6894355"/>
          </a:xfrm>
          <a:prstGeom prst="rect">
            <a:avLst/>
          </a:prstGeom>
          <a:solidFill>
            <a:srgbClr val="89AA2E">
              <a:alpha val="5973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24678590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06BA11-2877-2BA8-F7D3-6ABF86CC6D46}"/>
              </a:ext>
            </a:extLst>
          </p:cNvPr>
          <p:cNvSpPr>
            <a:spLocks noGrp="1"/>
          </p:cNvSpPr>
          <p:nvPr>
            <p:ph type="body" sz="quarter" idx="10"/>
          </p:nvPr>
        </p:nvSpPr>
        <p:spPr>
          <a:xfrm>
            <a:off x="1026103" y="2033070"/>
            <a:ext cx="2377497" cy="571584"/>
          </a:xfrm>
        </p:spPr>
        <p:txBody>
          <a:bodyPr/>
          <a:lstStyle/>
          <a:p>
            <a:pPr algn="r"/>
            <a:r>
              <a:rPr lang="ru-RU"/>
              <a:t>ПРИМЕР</a:t>
            </a:r>
          </a:p>
        </p:txBody>
      </p:sp>
      <p:sp>
        <p:nvSpPr>
          <p:cNvPr id="3" name="Text Placeholder 2">
            <a:extLst>
              <a:ext uri="{FF2B5EF4-FFF2-40B4-BE49-F238E27FC236}">
                <a16:creationId xmlns:a16="http://schemas.microsoft.com/office/drawing/2014/main" id="{0ED73C9D-B84B-BA7F-7384-AF12BFD6903F}"/>
              </a:ext>
            </a:extLst>
          </p:cNvPr>
          <p:cNvSpPr>
            <a:spLocks noGrp="1"/>
          </p:cNvSpPr>
          <p:nvPr>
            <p:ph type="body" sz="quarter" idx="11"/>
          </p:nvPr>
        </p:nvSpPr>
        <p:spPr/>
        <p:txBody>
          <a:bodyPr/>
          <a:lstStyle/>
          <a:p>
            <a:r>
              <a:rPr lang="ru-RU"/>
              <a:t>Папуа — Новая Гвинея</a:t>
            </a:r>
          </a:p>
        </p:txBody>
      </p:sp>
      <p:sp>
        <p:nvSpPr>
          <p:cNvPr id="4" name="Text Placeholder 3">
            <a:extLst>
              <a:ext uri="{FF2B5EF4-FFF2-40B4-BE49-F238E27FC236}">
                <a16:creationId xmlns:a16="http://schemas.microsoft.com/office/drawing/2014/main" id="{26AE00FE-5773-545F-0BCC-88E9B92AEEFB}"/>
              </a:ext>
            </a:extLst>
          </p:cNvPr>
          <p:cNvSpPr>
            <a:spLocks noGrp="1"/>
          </p:cNvSpPr>
          <p:nvPr>
            <p:ph type="body" sz="quarter" idx="12"/>
          </p:nvPr>
        </p:nvSpPr>
        <p:spPr>
          <a:xfrm>
            <a:off x="1003243" y="3755796"/>
            <a:ext cx="8801157" cy="914400"/>
          </a:xfrm>
        </p:spPr>
        <p:txBody>
          <a:bodyPr/>
          <a:lstStyle/>
          <a:p>
            <a:r>
              <a:rPr lang="ru-RU" dirty="0"/>
              <a:t>План развития местных общин в районе </a:t>
            </a:r>
            <a:br>
              <a:rPr lang="ru-RU" dirty="0"/>
            </a:br>
            <a:r>
              <a:rPr lang="ru-RU" dirty="0"/>
              <a:t>добычи СПГ в Папуа — Новой Гвинее</a:t>
            </a:r>
          </a:p>
          <a:p>
            <a:r>
              <a:rPr lang="ru-RU" dirty="0"/>
              <a:t>Предусматривает все мероприятия по поддержке развития местных общин, осуществляемые в рамках проекта, такие как строительство библиотек и санитарно-технических сооружений, а также наращивание потенциала женщин.</a:t>
            </a:r>
          </a:p>
        </p:txBody>
      </p:sp>
      <p:sp>
        <p:nvSpPr>
          <p:cNvPr id="5" name="Text Placeholder 4">
            <a:extLst>
              <a:ext uri="{FF2B5EF4-FFF2-40B4-BE49-F238E27FC236}">
                <a16:creationId xmlns:a16="http://schemas.microsoft.com/office/drawing/2014/main" id="{93B66131-0584-46FE-D75A-4E310849D4E8}"/>
              </a:ext>
            </a:extLst>
          </p:cNvPr>
          <p:cNvSpPr>
            <a:spLocks noGrp="1"/>
          </p:cNvSpPr>
          <p:nvPr>
            <p:ph type="body" sz="quarter" idx="13"/>
          </p:nvPr>
        </p:nvSpPr>
        <p:spPr/>
        <p:txBody>
          <a:bodyPr>
            <a:normAutofit fontScale="77500" lnSpcReduction="20000"/>
          </a:bodyPr>
          <a:lstStyle/>
          <a:p>
            <a:r>
              <a:rPr lang="ru-RU">
                <a:solidFill>
                  <a:srgbClr val="89AA2E"/>
                </a:solidFill>
                <a:latin typeface="Franklin Gothic Medium"/>
              </a:rPr>
              <a:t>ВОЗДЕЙСТВИЕ НА СОЦИАЛЬНУЮ СФЕРУ И ОКРУЖАЮЩУЮ СРЕДУ</a:t>
            </a:r>
          </a:p>
        </p:txBody>
      </p:sp>
      <p:pic>
        <p:nvPicPr>
          <p:cNvPr id="7" name="Picture 6" descr="A green outline of a country&#10;&#10;Description automatically generated">
            <a:extLst>
              <a:ext uri="{FF2B5EF4-FFF2-40B4-BE49-F238E27FC236}">
                <a16:creationId xmlns:a16="http://schemas.microsoft.com/office/drawing/2014/main" id="{3710CF8C-FC7F-B1AB-FA2A-BF93FD034DCA}"/>
              </a:ext>
            </a:extLst>
          </p:cNvPr>
          <p:cNvPicPr>
            <a:picLocks noChangeAspect="1"/>
          </p:cNvPicPr>
          <p:nvPr/>
        </p:nvPicPr>
        <p:blipFill>
          <a:blip r:embed="rId2"/>
          <a:stretch>
            <a:fillRect/>
          </a:stretch>
        </p:blipFill>
        <p:spPr>
          <a:xfrm>
            <a:off x="7480300" y="1124585"/>
            <a:ext cx="4608830" cy="4608830"/>
          </a:xfrm>
          <a:prstGeom prst="rect">
            <a:avLst/>
          </a:prstGeom>
        </p:spPr>
      </p:pic>
    </p:spTree>
    <p:extLst>
      <p:ext uri="{BB962C8B-B14F-4D97-AF65-F5344CB8AC3E}">
        <p14:creationId xmlns:p14="http://schemas.microsoft.com/office/powerpoint/2010/main" val="2847374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2CF88-1DDB-F5C4-DB1E-FCACB72D29CE}"/>
              </a:ext>
            </a:extLst>
          </p:cNvPr>
          <p:cNvSpPr>
            <a:spLocks noGrp="1"/>
          </p:cNvSpPr>
          <p:nvPr>
            <p:ph type="title"/>
          </p:nvPr>
        </p:nvSpPr>
        <p:spPr>
          <a:xfrm>
            <a:off x="789957" y="1005811"/>
            <a:ext cx="10905753" cy="671660"/>
          </a:xfrm>
        </p:spPr>
        <p:txBody>
          <a:bodyPr/>
          <a:lstStyle/>
          <a:p>
            <a:r>
              <a:rPr lang="ru-RU"/>
              <a:t>Ресурсы</a:t>
            </a:r>
          </a:p>
        </p:txBody>
      </p:sp>
      <p:sp>
        <p:nvSpPr>
          <p:cNvPr id="3" name="Content Placeholder 2">
            <a:extLst>
              <a:ext uri="{FF2B5EF4-FFF2-40B4-BE49-F238E27FC236}">
                <a16:creationId xmlns:a16="http://schemas.microsoft.com/office/drawing/2014/main" id="{372CE2E9-ECF3-0E11-72D9-C3A621A02EAC}"/>
              </a:ext>
            </a:extLst>
          </p:cNvPr>
          <p:cNvSpPr>
            <a:spLocks noGrp="1"/>
          </p:cNvSpPr>
          <p:nvPr>
            <p:ph idx="1"/>
          </p:nvPr>
        </p:nvSpPr>
        <p:spPr>
          <a:xfrm>
            <a:off x="642812" y="1866658"/>
            <a:ext cx="11052898" cy="4788142"/>
          </a:xfrm>
        </p:spPr>
        <p:txBody>
          <a:bodyPr vert="horz" lIns="91440" tIns="45720" rIns="91440" bIns="45720" rtlCol="0" anchor="t">
            <a:normAutofit fontScale="92500"/>
          </a:bodyPr>
          <a:lstStyle/>
          <a:p>
            <a:r>
              <a:rPr lang="ru-RU" sz="2000" dirty="0">
                <a:hlinkClick r:id="rId2"/>
              </a:rPr>
              <a:t>Методическое руководство касательно контрактов</a:t>
            </a:r>
            <a:r>
              <a:rPr lang="ru-RU" sz="2000" dirty="0"/>
              <a:t> (требование ИПДО 2.4)</a:t>
            </a:r>
          </a:p>
          <a:p>
            <a:r>
              <a:rPr lang="ru-RU" sz="2000" dirty="0">
                <a:hlinkClick r:id="rId3"/>
              </a:rPr>
              <a:t>Методическое руководство касательно заключения контрактов и предоставления лицензий</a:t>
            </a:r>
            <a:r>
              <a:rPr lang="ru-RU" sz="2000" dirty="0"/>
              <a:t> (требование ИПДО 2.2)</a:t>
            </a:r>
          </a:p>
          <a:p>
            <a:r>
              <a:rPr lang="ru-RU" sz="2000" dirty="0">
                <a:hlinkClick r:id="rId4"/>
              </a:rPr>
              <a:t>Методическое руководство касательно обеспеченных ресурсами кредитов</a:t>
            </a:r>
            <a:r>
              <a:rPr lang="ru-RU" sz="2000" dirty="0"/>
              <a:t> (требование ИПДО 4.2)</a:t>
            </a:r>
          </a:p>
          <a:p>
            <a:r>
              <a:rPr lang="ru-RU" sz="2000" dirty="0">
                <a:hlinkClick r:id="rId5"/>
              </a:rPr>
              <a:t>Методическое руководство касательно договоров о строительстве объектов инфраструктуры и бартерных соглашений</a:t>
            </a:r>
            <a:r>
              <a:rPr lang="ru-RU" sz="2000" dirty="0"/>
              <a:t> (требование ИПДО 4.3)</a:t>
            </a:r>
          </a:p>
          <a:p>
            <a:r>
              <a:rPr lang="ru-RU" sz="2000" dirty="0"/>
              <a:t>ICMM и ИПДО (2023), </a:t>
            </a:r>
            <a:r>
              <a:rPr lang="ru-RU" sz="2000" dirty="0">
                <a:hlinkClick r:id="rId6"/>
              </a:rPr>
              <a:t>The critical minerals rush: Why is contract transparency so important?</a:t>
            </a:r>
            <a:r>
              <a:rPr lang="ru-RU" sz="2000" dirty="0"/>
              <a:t> («В погоне за минеральными ресурсами для </a:t>
            </a:r>
            <a:r>
              <a:rPr lang="ru-RU" sz="2000" dirty="0" err="1"/>
              <a:t>энергоперехода</a:t>
            </a:r>
            <a:r>
              <a:rPr lang="ru-RU" sz="2000" dirty="0"/>
              <a:t>: почему важна прозрачность контрактов?»)</a:t>
            </a:r>
          </a:p>
          <a:p>
            <a:r>
              <a:rPr lang="ru-RU" sz="2000" dirty="0"/>
              <a:t>Исследование на тему раскрытия информации о разработке полезных ископаемых в соответствии с требованием 2.4: выявление соглашений, планов и оценок (планируется к публикации)</a:t>
            </a:r>
          </a:p>
          <a:p>
            <a:pPr marL="383540" indent="-383540"/>
            <a:r>
              <a:rPr lang="ru-RU" sz="2000" dirty="0"/>
              <a:t>Базовое руководство о роли прозрачности контрактов в условиях энергетического перехода (планируется к публикации)</a:t>
            </a:r>
          </a:p>
        </p:txBody>
      </p:sp>
    </p:spTree>
    <p:extLst>
      <p:ext uri="{BB962C8B-B14F-4D97-AF65-F5344CB8AC3E}">
        <p14:creationId xmlns:p14="http://schemas.microsoft.com/office/powerpoint/2010/main" val="41454978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0A5F6-31D9-0F46-D594-CBC6C5E4800C}"/>
              </a:ext>
            </a:extLst>
          </p:cNvPr>
          <p:cNvSpPr>
            <a:spLocks noGrp="1"/>
          </p:cNvSpPr>
          <p:nvPr>
            <p:ph type="title"/>
          </p:nvPr>
        </p:nvSpPr>
        <p:spPr>
          <a:xfrm>
            <a:off x="642812" y="2830745"/>
            <a:ext cx="10905753" cy="1196510"/>
          </a:xfrm>
        </p:spPr>
        <p:txBody>
          <a:bodyPr/>
          <a:lstStyle/>
          <a:p>
            <a:r>
              <a:rPr lang="ru-RU" sz="5400"/>
              <a:t>Вопросы?</a:t>
            </a:r>
          </a:p>
        </p:txBody>
      </p:sp>
      <p:pic>
        <p:nvPicPr>
          <p:cNvPr id="4" name="Picture 3">
            <a:extLst>
              <a:ext uri="{FF2B5EF4-FFF2-40B4-BE49-F238E27FC236}">
                <a16:creationId xmlns:a16="http://schemas.microsoft.com/office/drawing/2014/main" id="{73A78783-C597-B19B-8846-71BF15733AB7}"/>
              </a:ext>
            </a:extLst>
          </p:cNvPr>
          <p:cNvPicPr>
            <a:picLocks noChangeAspect="1"/>
          </p:cNvPicPr>
          <p:nvPr/>
        </p:nvPicPr>
        <p:blipFill>
          <a:blip r:embed="rId3"/>
          <a:stretch>
            <a:fillRect/>
          </a:stretch>
        </p:blipFill>
        <p:spPr>
          <a:xfrm>
            <a:off x="6096000" y="1806155"/>
            <a:ext cx="4913764" cy="4366000"/>
          </a:xfrm>
          <a:prstGeom prst="rect">
            <a:avLst/>
          </a:prstGeom>
        </p:spPr>
      </p:pic>
    </p:spTree>
    <p:extLst>
      <p:ext uri="{BB962C8B-B14F-4D97-AF65-F5344CB8AC3E}">
        <p14:creationId xmlns:p14="http://schemas.microsoft.com/office/powerpoint/2010/main" val="18288885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9ACA09-AF16-AC40-89B1-D389F8A118EB}"/>
              </a:ext>
            </a:extLst>
          </p:cNvPr>
          <p:cNvSpPr>
            <a:spLocks noGrp="1"/>
          </p:cNvSpPr>
          <p:nvPr>
            <p:ph type="body" sz="quarter" idx="13"/>
          </p:nvPr>
        </p:nvSpPr>
        <p:spPr>
          <a:xfrm>
            <a:off x="643435" y="4479260"/>
            <a:ext cx="10617232" cy="744996"/>
          </a:xfrm>
        </p:spPr>
        <p:txBody>
          <a:bodyPr/>
          <a:lstStyle/>
          <a:p>
            <a:r>
              <a:rPr lang="ru-RU" dirty="0"/>
              <a:t>Благодарим за внимание!</a:t>
            </a:r>
            <a:endParaRPr lang="nb-NO" dirty="0"/>
          </a:p>
        </p:txBody>
      </p:sp>
      <p:sp>
        <p:nvSpPr>
          <p:cNvPr id="3" name="TextBox 2">
            <a:extLst>
              <a:ext uri="{FF2B5EF4-FFF2-40B4-BE49-F238E27FC236}">
                <a16:creationId xmlns:a16="http://schemas.microsoft.com/office/drawing/2014/main" id="{C786EC50-5FE3-A04B-AA6D-D0943ED21E59}"/>
              </a:ext>
            </a:extLst>
          </p:cNvPr>
          <p:cNvSpPr txBox="1"/>
          <p:nvPr/>
        </p:nvSpPr>
        <p:spPr>
          <a:xfrm>
            <a:off x="4646097" y="5320482"/>
            <a:ext cx="6902468" cy="824841"/>
          </a:xfrm>
          <a:prstGeom prst="rect">
            <a:avLst/>
          </a:prstGeom>
          <a:noFill/>
        </p:spPr>
        <p:txBody>
          <a:bodyPr wrap="square" rtlCol="0" anchor="b">
            <a:spAutoFit/>
          </a:bodyPr>
          <a:lstStyle/>
          <a:p>
            <a:pPr algn="r"/>
            <a:endParaRPr lang="en-GB" sz="1400" b="0">
              <a:solidFill>
                <a:srgbClr val="FFFFFF"/>
              </a:solidFill>
              <a:latin typeface="+mn-lt"/>
            </a:endParaRPr>
          </a:p>
          <a:p>
            <a:pPr marL="342900" marR="0" lvl="0" indent="-342900" algn="r" defTabSz="914400" rtl="0" eaLnBrk="0" fontAlgn="base" latinLnBrk="0" hangingPunct="0">
              <a:lnSpc>
                <a:spcPct val="100000"/>
              </a:lnSpc>
              <a:spcBef>
                <a:spcPct val="20000"/>
              </a:spcBef>
              <a:spcAft>
                <a:spcPct val="0"/>
              </a:spcAft>
              <a:buClrTx/>
              <a:buSzTx/>
              <a:buFontTx/>
              <a:buNone/>
              <a:tabLst/>
              <a:defRPr/>
            </a:pPr>
            <a:r>
              <a:rPr lang="ru-RU" sz="1100" b="1" i="0" baseline="0">
                <a:solidFill>
                  <a:srgbClr val="FFFFFF"/>
                </a:solidFill>
                <a:latin typeface="Franklin Gothic Demi" panose="020B0603020102020204" pitchFamily="34" charset="0"/>
                <a:ea typeface="ＭＳ Ｐゴシック" charset="0"/>
                <a:cs typeface="ＭＳ Ｐゴシック" charset="0"/>
              </a:rPr>
              <a:t>ЭЛ. ПОЧТА</a:t>
            </a:r>
            <a:r>
              <a:rPr lang="ru-RU" sz="1400" b="1" i="0">
                <a:solidFill>
                  <a:srgbClr val="FFFFFF"/>
                </a:solidFill>
                <a:latin typeface="Franklin Gothic Demi" panose="020B0603020102020204" pitchFamily="34" charset="0"/>
                <a:ea typeface="ＭＳ Ｐゴシック" charset="0"/>
                <a:cs typeface="ＭＳ Ｐゴシック" charset="0"/>
              </a:rPr>
              <a:t> </a:t>
            </a:r>
            <a:r>
              <a:rPr kumimoji="0" lang="ru-RU" sz="1400" b="0" i="0" u="none" strike="noStrike" cap="none" normalizeH="0" baseline="0" noProof="0">
                <a:ln>
                  <a:noFill/>
                </a:ln>
                <a:solidFill>
                  <a:srgbClr val="FFFFFF"/>
                </a:solidFill>
                <a:effectLst/>
                <a:uLnTx/>
                <a:uFillTx/>
                <a:latin typeface="+mn-lt"/>
                <a:ea typeface="ＭＳ Ｐゴシック" charset="0"/>
                <a:cs typeface="ＭＳ Ｐゴシック" charset="0"/>
              </a:rPr>
              <a:t>secretariat@eiti.org </a:t>
            </a:r>
            <a:r>
              <a:rPr lang="ru-RU" sz="1100" b="1" i="0" baseline="0">
                <a:solidFill>
                  <a:srgbClr val="FFFFFF"/>
                </a:solidFill>
                <a:latin typeface="Franklin Gothic Demi" panose="020B0603020102020204" pitchFamily="34" charset="0"/>
                <a:ea typeface="ＭＳ Ｐゴシック" charset="0"/>
                <a:cs typeface="ＭＳ Ｐゴシック" charset="0"/>
              </a:rPr>
              <a:t>ТЕЛ.</a:t>
            </a:r>
            <a:r>
              <a:rPr kumimoji="0" lang="ru-RU" sz="1400" b="0" i="0" u="none" strike="noStrike" cap="none" normalizeH="0" baseline="0" noProof="0">
                <a:ln>
                  <a:noFill/>
                </a:ln>
                <a:solidFill>
                  <a:srgbClr val="FFFFFF"/>
                </a:solidFill>
                <a:effectLst/>
                <a:uLnTx/>
                <a:uFillTx/>
                <a:latin typeface="+mn-lt"/>
                <a:ea typeface="ＭＳ Ｐゴシック" charset="0"/>
                <a:cs typeface="ＭＳ Ｐゴシック" charset="0"/>
              </a:rPr>
              <a:t> +47 22 20 08 00 </a:t>
            </a:r>
          </a:p>
          <a:p>
            <a:pPr marL="342900" marR="0" lvl="0" indent="-342900" algn="r" defTabSz="914400" rtl="0" eaLnBrk="0" fontAlgn="base" latinLnBrk="0" hangingPunct="0">
              <a:lnSpc>
                <a:spcPct val="100000"/>
              </a:lnSpc>
              <a:spcBef>
                <a:spcPct val="20000"/>
              </a:spcBef>
              <a:spcAft>
                <a:spcPct val="0"/>
              </a:spcAft>
              <a:buClrTx/>
              <a:buSzTx/>
              <a:buFontTx/>
              <a:buNone/>
              <a:tabLst/>
              <a:defRPr/>
            </a:pPr>
            <a:r>
              <a:rPr lang="ru-RU" sz="1100" b="1" i="0" baseline="0">
                <a:solidFill>
                  <a:srgbClr val="FFFFFF"/>
                </a:solidFill>
              </a:rPr>
              <a:t>АДРЕС</a:t>
            </a:r>
            <a:r>
              <a:rPr lang="ru-RU" sz="1100" i="0" baseline="0">
                <a:solidFill>
                  <a:srgbClr val="FFFFFF"/>
                </a:solidFill>
              </a:rPr>
              <a:t> </a:t>
            </a:r>
            <a:r>
              <a:rPr kumimoji="0" lang="ru-RU" sz="1400" b="0" i="0" u="none" strike="noStrike" cap="none" normalizeH="0" baseline="0" noProof="0">
                <a:ln>
                  <a:noFill/>
                </a:ln>
                <a:solidFill>
                  <a:srgbClr val="FFFFFF"/>
                </a:solidFill>
                <a:effectLst/>
                <a:uLnTx/>
                <a:uFillTx/>
                <a:latin typeface="+mn-lt"/>
                <a:ea typeface="ＭＳ Ｐゴシック" charset="0"/>
                <a:cs typeface="ＭＳ Ｐゴシック" charset="0"/>
              </a:rPr>
              <a:t>EITI International Secretariat, Rådhusgata 26, 0151 Oslo, Norway</a:t>
            </a:r>
          </a:p>
        </p:txBody>
      </p:sp>
    </p:spTree>
    <p:extLst>
      <p:ext uri="{BB962C8B-B14F-4D97-AF65-F5344CB8AC3E}">
        <p14:creationId xmlns:p14="http://schemas.microsoft.com/office/powerpoint/2010/main" val="3210438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Questions outline">
            <a:extLst>
              <a:ext uri="{FF2B5EF4-FFF2-40B4-BE49-F238E27FC236}">
                <a16:creationId xmlns:a16="http://schemas.microsoft.com/office/drawing/2014/main" id="{57CD1DB3-9604-4DE1-4551-CBE966B346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47932" y="1582316"/>
            <a:ext cx="4432825" cy="4432825"/>
          </a:xfrm>
          <a:prstGeom prst="rect">
            <a:avLst/>
          </a:prstGeom>
        </p:spPr>
      </p:pic>
      <p:sp>
        <p:nvSpPr>
          <p:cNvPr id="2" name="Title 1">
            <a:extLst>
              <a:ext uri="{FF2B5EF4-FFF2-40B4-BE49-F238E27FC236}">
                <a16:creationId xmlns:a16="http://schemas.microsoft.com/office/drawing/2014/main" id="{123EF379-EEC0-A4FD-A41B-03FB9F82F5BA}"/>
              </a:ext>
            </a:extLst>
          </p:cNvPr>
          <p:cNvSpPr>
            <a:spLocks noGrp="1"/>
          </p:cNvSpPr>
          <p:nvPr>
            <p:ph type="title"/>
          </p:nvPr>
        </p:nvSpPr>
        <p:spPr>
          <a:xfrm>
            <a:off x="642812" y="1311543"/>
            <a:ext cx="10905753" cy="671660"/>
          </a:xfrm>
        </p:spPr>
        <p:txBody>
          <a:bodyPr/>
          <a:lstStyle/>
          <a:p>
            <a:r>
              <a:rPr lang="ru-RU"/>
              <a:t>Почему важна прозрачность контрактов?</a:t>
            </a:r>
            <a:br>
              <a:rPr lang="ru-RU"/>
            </a:br>
            <a:endParaRPr lang="ru-RU"/>
          </a:p>
        </p:txBody>
      </p:sp>
      <p:sp>
        <p:nvSpPr>
          <p:cNvPr id="3" name="Content Placeholder 2">
            <a:extLst>
              <a:ext uri="{FF2B5EF4-FFF2-40B4-BE49-F238E27FC236}">
                <a16:creationId xmlns:a16="http://schemas.microsoft.com/office/drawing/2014/main" id="{36A982C9-AEE5-ED88-9E3C-79D69D09B197}"/>
              </a:ext>
            </a:extLst>
          </p:cNvPr>
          <p:cNvSpPr>
            <a:spLocks noGrp="1"/>
          </p:cNvSpPr>
          <p:nvPr>
            <p:ph idx="1"/>
          </p:nvPr>
        </p:nvSpPr>
        <p:spPr>
          <a:xfrm>
            <a:off x="642812" y="2253976"/>
            <a:ext cx="10787187" cy="4100255"/>
          </a:xfrm>
        </p:spPr>
        <p:txBody>
          <a:bodyPr vert="horz" lIns="91440" tIns="45720" rIns="91440" bIns="45720" rtlCol="0" anchor="t">
            <a:normAutofit fontScale="92500"/>
          </a:bodyPr>
          <a:lstStyle/>
          <a:p>
            <a:pPr marL="383540" indent="-383540"/>
            <a:r>
              <a:rPr lang="ru-RU" sz="3200" dirty="0"/>
              <a:t>Прозрачность контрактов может стать </a:t>
            </a:r>
            <a:r>
              <a:rPr lang="ru-RU" sz="3200" b="1" dirty="0">
                <a:solidFill>
                  <a:srgbClr val="0090BF"/>
                </a:solidFill>
              </a:rPr>
              <a:t>мощным средством борьбы с коррупцией</a:t>
            </a:r>
            <a:r>
              <a:rPr lang="ru-RU" sz="3200" dirty="0"/>
              <a:t> в богатых ресурсами странах.</a:t>
            </a:r>
          </a:p>
          <a:p>
            <a:pPr marL="383540" indent="-383540"/>
            <a:r>
              <a:rPr lang="ru-RU" sz="3200" dirty="0"/>
              <a:t>Публикация положений и условий реализации добывающих проектов способствует </a:t>
            </a:r>
            <a:r>
              <a:rPr lang="ru-RU" sz="3200" b="1" dirty="0">
                <a:solidFill>
                  <a:srgbClr val="0090BF"/>
                </a:solidFill>
              </a:rPr>
              <a:t>ответственному инвестированию</a:t>
            </a:r>
            <a:r>
              <a:rPr lang="ru-RU" sz="3200" dirty="0"/>
              <a:t>.</a:t>
            </a:r>
            <a:r>
              <a:rPr lang="ru-RU" sz="3200" b="1" dirty="0">
                <a:solidFill>
                  <a:srgbClr val="0090BF"/>
                </a:solidFill>
              </a:rPr>
              <a:t> </a:t>
            </a:r>
          </a:p>
          <a:p>
            <a:pPr marL="383540" indent="-383540"/>
            <a:r>
              <a:rPr lang="ru-RU" sz="3200" dirty="0"/>
              <a:t>Публикация условий контрактов на добычу полезных ископаемых помогает правительству </a:t>
            </a:r>
            <a:r>
              <a:rPr lang="ru-RU" sz="3200" b="1" dirty="0">
                <a:solidFill>
                  <a:srgbClr val="0090BF"/>
                </a:solidFill>
              </a:rPr>
              <a:t>максимально увеличить доход</a:t>
            </a:r>
            <a:r>
              <a:rPr lang="ru-RU" sz="3200" dirty="0"/>
              <a:t> от добывающего сектора для покрытия нужд на развитие.</a:t>
            </a:r>
          </a:p>
          <a:p>
            <a:pPr marL="0" indent="0">
              <a:buNone/>
            </a:pPr>
            <a:endParaRPr lang="en-GB" sz="3200" b="1" dirty="0">
              <a:solidFill>
                <a:srgbClr val="0090BF"/>
              </a:solidFill>
            </a:endParaRPr>
          </a:p>
        </p:txBody>
      </p:sp>
      <p:sp>
        <p:nvSpPr>
          <p:cNvPr id="6" name="TextBox 5">
            <a:extLst>
              <a:ext uri="{FF2B5EF4-FFF2-40B4-BE49-F238E27FC236}">
                <a16:creationId xmlns:a16="http://schemas.microsoft.com/office/drawing/2014/main" id="{6DAD1B37-1C67-6424-4E99-047EB58B3894}"/>
              </a:ext>
            </a:extLst>
          </p:cNvPr>
          <p:cNvSpPr txBox="1"/>
          <p:nvPr/>
        </p:nvSpPr>
        <p:spPr>
          <a:xfrm>
            <a:off x="800100" y="489787"/>
            <a:ext cx="2463605" cy="369332"/>
          </a:xfrm>
          <a:prstGeom prst="rect">
            <a:avLst/>
          </a:prstGeom>
          <a:noFill/>
        </p:spPr>
        <p:txBody>
          <a:bodyPr wrap="square" lIns="180000" rtlCol="0">
            <a:spAutoFit/>
          </a:bodyPr>
          <a:lstStyle/>
          <a:p>
            <a:r>
              <a:rPr lang="ru-RU" dirty="0">
                <a:solidFill>
                  <a:schemeClr val="bg2"/>
                </a:solidFill>
                <a:latin typeface="Franklin Gothic Medium" panose="020B0603020102020204" pitchFamily="34" charset="0"/>
              </a:rPr>
              <a:t>ДЛЯ РАЗМЫШЛЕНИЯ</a:t>
            </a:r>
          </a:p>
        </p:txBody>
      </p:sp>
    </p:spTree>
    <p:extLst>
      <p:ext uri="{BB962C8B-B14F-4D97-AF65-F5344CB8AC3E}">
        <p14:creationId xmlns:p14="http://schemas.microsoft.com/office/powerpoint/2010/main" val="250393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F7EB7-422C-31E2-2D7B-3E9E4F429578}"/>
            </a:ext>
          </a:extLst>
        </p:cNvPr>
        <p:cNvGrpSpPr/>
        <p:nvPr/>
      </p:nvGrpSpPr>
      <p:grpSpPr>
        <a:xfrm>
          <a:off x="0" y="0"/>
          <a:ext cx="0" cy="0"/>
          <a:chOff x="0" y="0"/>
          <a:chExt cx="0" cy="0"/>
        </a:xfrm>
      </p:grpSpPr>
      <p:pic>
        <p:nvPicPr>
          <p:cNvPr id="5" name="Graphic 4" descr="Court outline">
            <a:extLst>
              <a:ext uri="{FF2B5EF4-FFF2-40B4-BE49-F238E27FC236}">
                <a16:creationId xmlns:a16="http://schemas.microsoft.com/office/drawing/2014/main" id="{2A667E00-63DE-FDC4-9ABA-B0432CC2282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671866" y="1197980"/>
            <a:ext cx="5660020" cy="5660020"/>
          </a:xfrm>
          <a:prstGeom prst="rect">
            <a:avLst/>
          </a:prstGeom>
        </p:spPr>
      </p:pic>
      <p:sp>
        <p:nvSpPr>
          <p:cNvPr id="2" name="Title 1">
            <a:extLst>
              <a:ext uri="{FF2B5EF4-FFF2-40B4-BE49-F238E27FC236}">
                <a16:creationId xmlns:a16="http://schemas.microsoft.com/office/drawing/2014/main" id="{4B6C21C3-8BB4-4DE8-511F-185350BF548C}"/>
              </a:ext>
            </a:extLst>
          </p:cNvPr>
          <p:cNvSpPr>
            <a:spLocks noGrp="1"/>
          </p:cNvSpPr>
          <p:nvPr>
            <p:ph type="title"/>
          </p:nvPr>
        </p:nvSpPr>
        <p:spPr>
          <a:xfrm>
            <a:off x="642812" y="1311543"/>
            <a:ext cx="10905753" cy="671660"/>
          </a:xfrm>
        </p:spPr>
        <p:txBody>
          <a:bodyPr/>
          <a:lstStyle/>
          <a:p>
            <a:r>
              <a:rPr lang="ru-RU"/>
              <a:t>Для правительств и граждан</a:t>
            </a:r>
          </a:p>
        </p:txBody>
      </p:sp>
      <p:sp>
        <p:nvSpPr>
          <p:cNvPr id="3" name="Content Placeholder 2">
            <a:extLst>
              <a:ext uri="{FF2B5EF4-FFF2-40B4-BE49-F238E27FC236}">
                <a16:creationId xmlns:a16="http://schemas.microsoft.com/office/drawing/2014/main" id="{BC32B66C-27D2-1751-E5F3-CE72F55B97F7}"/>
              </a:ext>
            </a:extLst>
          </p:cNvPr>
          <p:cNvSpPr>
            <a:spLocks noGrp="1"/>
          </p:cNvSpPr>
          <p:nvPr>
            <p:ph idx="1"/>
          </p:nvPr>
        </p:nvSpPr>
        <p:spPr>
          <a:xfrm>
            <a:off x="642814" y="2253976"/>
            <a:ext cx="9737320" cy="4100255"/>
          </a:xfrm>
        </p:spPr>
        <p:txBody>
          <a:bodyPr>
            <a:normAutofit fontScale="92500" lnSpcReduction="20000"/>
          </a:bodyPr>
          <a:lstStyle/>
          <a:p>
            <a:r>
              <a:rPr lang="ru-RU" sz="3200" dirty="0"/>
              <a:t>Прозрачность контрактов позволяет всем сторонам </a:t>
            </a:r>
            <a:r>
              <a:rPr lang="ru-RU" sz="3200" b="1" dirty="0">
                <a:solidFill>
                  <a:srgbClr val="0090BF"/>
                </a:solidFill>
              </a:rPr>
              <a:t>понять условия</a:t>
            </a:r>
            <a:r>
              <a:rPr lang="ru-RU" sz="3200" dirty="0"/>
              <a:t>, на которых осуществляется добыча нефти, газа и других полезных ископаемых.</a:t>
            </a:r>
          </a:p>
          <a:p>
            <a:r>
              <a:rPr lang="ru-RU" sz="3200" b="1" dirty="0">
                <a:solidFill>
                  <a:srgbClr val="0090BF"/>
                </a:solidFill>
              </a:rPr>
              <a:t>Упрощается приведение в исполнение</a:t>
            </a:r>
            <a:r>
              <a:rPr lang="ru-RU" sz="3200" dirty="0"/>
              <a:t> государственных контрактов.</a:t>
            </a:r>
          </a:p>
          <a:p>
            <a:r>
              <a:rPr lang="ru-RU" sz="3200" dirty="0"/>
              <a:t>Граждане </a:t>
            </a:r>
            <a:r>
              <a:rPr lang="ru-RU" sz="3200" b="1" dirty="0">
                <a:solidFill>
                  <a:srgbClr val="0090BF"/>
                </a:solidFill>
              </a:rPr>
              <a:t>получают представление о возложенных на компании обязательствах</a:t>
            </a:r>
            <a:r>
              <a:rPr lang="ru-RU" sz="3200" dirty="0"/>
              <a:t> по защите местных общин и окружающей среды, включая платежи на социальные нужды и обеспечение занятости местного населения.</a:t>
            </a:r>
          </a:p>
          <a:p>
            <a:pPr marL="0" indent="0">
              <a:buNone/>
            </a:pPr>
            <a:endParaRPr lang="en-GB" sz="3200" b="1" dirty="0">
              <a:solidFill>
                <a:srgbClr val="0090BF"/>
              </a:solidFill>
            </a:endParaRPr>
          </a:p>
        </p:txBody>
      </p:sp>
      <p:sp>
        <p:nvSpPr>
          <p:cNvPr id="6" name="TextBox 5">
            <a:extLst>
              <a:ext uri="{FF2B5EF4-FFF2-40B4-BE49-F238E27FC236}">
                <a16:creationId xmlns:a16="http://schemas.microsoft.com/office/drawing/2014/main" id="{F26D5235-4101-B233-7510-2FD67580DA3E}"/>
              </a:ext>
            </a:extLst>
          </p:cNvPr>
          <p:cNvSpPr txBox="1"/>
          <p:nvPr/>
        </p:nvSpPr>
        <p:spPr>
          <a:xfrm>
            <a:off x="800100" y="489787"/>
            <a:ext cx="2463605" cy="369332"/>
          </a:xfrm>
          <a:prstGeom prst="rect">
            <a:avLst/>
          </a:prstGeom>
          <a:noFill/>
        </p:spPr>
        <p:txBody>
          <a:bodyPr wrap="square" lIns="180000" rtlCol="0">
            <a:spAutoFit/>
          </a:bodyPr>
          <a:lstStyle/>
          <a:p>
            <a:r>
              <a:rPr lang="ru-RU" dirty="0">
                <a:solidFill>
                  <a:schemeClr val="bg2"/>
                </a:solidFill>
                <a:latin typeface="Franklin Gothic Medium" panose="020B0603020102020204" pitchFamily="34" charset="0"/>
              </a:rPr>
              <a:t>ДЛЯ РАЗМЫШЛЕНИЯ</a:t>
            </a:r>
          </a:p>
        </p:txBody>
      </p:sp>
    </p:spTree>
    <p:extLst>
      <p:ext uri="{BB962C8B-B14F-4D97-AF65-F5344CB8AC3E}">
        <p14:creationId xmlns:p14="http://schemas.microsoft.com/office/powerpoint/2010/main" val="3451715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30765-192E-AC19-84F1-4A9C5FBC55EB}"/>
            </a:ext>
          </a:extLst>
        </p:cNvPr>
        <p:cNvGrpSpPr/>
        <p:nvPr/>
      </p:nvGrpSpPr>
      <p:grpSpPr>
        <a:xfrm>
          <a:off x="0" y="0"/>
          <a:ext cx="0" cy="0"/>
          <a:chOff x="0" y="0"/>
          <a:chExt cx="0" cy="0"/>
        </a:xfrm>
      </p:grpSpPr>
      <p:pic>
        <p:nvPicPr>
          <p:cNvPr id="5" name="Graphic 4" descr="Factory outline">
            <a:extLst>
              <a:ext uri="{FF2B5EF4-FFF2-40B4-BE49-F238E27FC236}">
                <a16:creationId xmlns:a16="http://schemas.microsoft.com/office/drawing/2014/main" id="{CB90D384-4EAE-B739-BF5E-28F3C14A81F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6190362" y="1000897"/>
            <a:ext cx="6001638" cy="6001638"/>
          </a:xfrm>
          <a:prstGeom prst="rect">
            <a:avLst/>
          </a:prstGeom>
        </p:spPr>
      </p:pic>
      <p:sp>
        <p:nvSpPr>
          <p:cNvPr id="2" name="Title 1">
            <a:extLst>
              <a:ext uri="{FF2B5EF4-FFF2-40B4-BE49-F238E27FC236}">
                <a16:creationId xmlns:a16="http://schemas.microsoft.com/office/drawing/2014/main" id="{60AF45B7-A4E7-C4C0-7566-1B74E8EBB171}"/>
              </a:ext>
            </a:extLst>
          </p:cNvPr>
          <p:cNvSpPr>
            <a:spLocks noGrp="1"/>
          </p:cNvSpPr>
          <p:nvPr>
            <p:ph type="title"/>
          </p:nvPr>
        </p:nvSpPr>
        <p:spPr>
          <a:xfrm>
            <a:off x="642812" y="1311543"/>
            <a:ext cx="10905753" cy="671660"/>
          </a:xfrm>
        </p:spPr>
        <p:txBody>
          <a:bodyPr/>
          <a:lstStyle/>
          <a:p>
            <a:r>
              <a:rPr lang="ru-RU"/>
              <a:t>Для компаний</a:t>
            </a:r>
          </a:p>
        </p:txBody>
      </p:sp>
      <p:sp>
        <p:nvSpPr>
          <p:cNvPr id="3" name="Content Placeholder 2">
            <a:extLst>
              <a:ext uri="{FF2B5EF4-FFF2-40B4-BE49-F238E27FC236}">
                <a16:creationId xmlns:a16="http://schemas.microsoft.com/office/drawing/2014/main" id="{EA9A244E-03D0-88D5-A0BA-85B978BEE82B}"/>
              </a:ext>
            </a:extLst>
          </p:cNvPr>
          <p:cNvSpPr>
            <a:spLocks noGrp="1"/>
          </p:cNvSpPr>
          <p:nvPr>
            <p:ph idx="1"/>
          </p:nvPr>
        </p:nvSpPr>
        <p:spPr>
          <a:xfrm>
            <a:off x="642813" y="2253976"/>
            <a:ext cx="8512338" cy="4100255"/>
          </a:xfrm>
        </p:spPr>
        <p:txBody>
          <a:bodyPr>
            <a:normAutofit/>
          </a:bodyPr>
          <a:lstStyle/>
          <a:p>
            <a:r>
              <a:rPr lang="ru-RU" sz="3200" dirty="0"/>
              <a:t>Создается </a:t>
            </a:r>
            <a:r>
              <a:rPr lang="ru-RU" sz="3200" b="1" dirty="0">
                <a:solidFill>
                  <a:srgbClr val="0090BF"/>
                </a:solidFill>
              </a:rPr>
              <a:t>честный и справедливый </a:t>
            </a:r>
            <a:r>
              <a:rPr lang="ru-RU" sz="3200" dirty="0"/>
              <a:t>операционный и инвестиционный климат.</a:t>
            </a:r>
          </a:p>
          <a:p>
            <a:r>
              <a:rPr lang="ru-RU" sz="3200" dirty="0"/>
              <a:t>Раскрытие контрактов помогает компаниям продемонстрировать </a:t>
            </a:r>
            <a:r>
              <a:rPr lang="ru-RU" sz="3200" b="1" dirty="0">
                <a:solidFill>
                  <a:srgbClr val="0090BF"/>
                </a:solidFill>
              </a:rPr>
              <a:t>соблюдение своих финансовых и социальных обязательств</a:t>
            </a:r>
            <a:r>
              <a:rPr lang="ru-RU" sz="3200" dirty="0"/>
              <a:t>.</a:t>
            </a:r>
          </a:p>
          <a:p>
            <a:r>
              <a:rPr lang="ru-RU" sz="3200" dirty="0"/>
              <a:t>Компании укрепляют свою </a:t>
            </a:r>
            <a:r>
              <a:rPr lang="ru-RU" sz="3200" b="1" dirty="0">
                <a:solidFill>
                  <a:srgbClr val="0090BF"/>
                </a:solidFill>
              </a:rPr>
              <a:t>социальную лицензию на ведение деятельности</a:t>
            </a:r>
            <a:r>
              <a:rPr lang="ru-RU" sz="3200" dirty="0"/>
              <a:t>.</a:t>
            </a:r>
            <a:r>
              <a:rPr lang="ru-RU" sz="3200" b="1" dirty="0">
                <a:solidFill>
                  <a:srgbClr val="0090BF"/>
                </a:solidFill>
              </a:rPr>
              <a:t> </a:t>
            </a:r>
          </a:p>
          <a:p>
            <a:pPr marL="0" indent="0">
              <a:buNone/>
            </a:pPr>
            <a:endParaRPr lang="en-GB" sz="3200" b="1" dirty="0">
              <a:solidFill>
                <a:srgbClr val="0090BF"/>
              </a:solidFill>
            </a:endParaRPr>
          </a:p>
          <a:p>
            <a:endParaRPr lang="en-GB" sz="3200" b="1" dirty="0">
              <a:solidFill>
                <a:srgbClr val="0090BF"/>
              </a:solidFill>
            </a:endParaRPr>
          </a:p>
          <a:p>
            <a:endParaRPr lang="en-GB" sz="3200" b="1" dirty="0">
              <a:solidFill>
                <a:srgbClr val="0090BF"/>
              </a:solidFill>
            </a:endParaRPr>
          </a:p>
          <a:p>
            <a:pPr marL="0" indent="0">
              <a:buNone/>
            </a:pPr>
            <a:endParaRPr lang="en-GB" sz="3200" dirty="0"/>
          </a:p>
        </p:txBody>
      </p:sp>
      <p:sp>
        <p:nvSpPr>
          <p:cNvPr id="6" name="TextBox 5">
            <a:extLst>
              <a:ext uri="{FF2B5EF4-FFF2-40B4-BE49-F238E27FC236}">
                <a16:creationId xmlns:a16="http://schemas.microsoft.com/office/drawing/2014/main" id="{C5245AC4-461B-2F39-B529-501A8905DCF1}"/>
              </a:ext>
            </a:extLst>
          </p:cNvPr>
          <p:cNvSpPr txBox="1"/>
          <p:nvPr/>
        </p:nvSpPr>
        <p:spPr>
          <a:xfrm>
            <a:off x="800100" y="489787"/>
            <a:ext cx="2463605" cy="369332"/>
          </a:xfrm>
          <a:prstGeom prst="rect">
            <a:avLst/>
          </a:prstGeom>
          <a:noFill/>
        </p:spPr>
        <p:txBody>
          <a:bodyPr wrap="square" lIns="180000" rtlCol="0">
            <a:spAutoFit/>
          </a:bodyPr>
          <a:lstStyle/>
          <a:p>
            <a:r>
              <a:rPr lang="ru-RU" dirty="0">
                <a:solidFill>
                  <a:schemeClr val="bg2"/>
                </a:solidFill>
                <a:latin typeface="Franklin Gothic Medium" panose="020B0603020102020204" pitchFamily="34" charset="0"/>
              </a:rPr>
              <a:t>ДЛЯ РАЗМЫШЛЕНИЯ</a:t>
            </a:r>
          </a:p>
        </p:txBody>
      </p:sp>
    </p:spTree>
    <p:extLst>
      <p:ext uri="{BB962C8B-B14F-4D97-AF65-F5344CB8AC3E}">
        <p14:creationId xmlns:p14="http://schemas.microsoft.com/office/powerpoint/2010/main" val="858501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71829-55A5-EF55-6895-159D7E62487B}"/>
              </a:ext>
            </a:extLst>
          </p:cNvPr>
          <p:cNvSpPr>
            <a:spLocks noGrp="1"/>
          </p:cNvSpPr>
          <p:nvPr>
            <p:ph type="title"/>
          </p:nvPr>
        </p:nvSpPr>
        <p:spPr/>
        <p:txBody>
          <a:bodyPr/>
          <a:lstStyle/>
          <a:p>
            <a:r>
              <a:rPr lang="ru-RU">
                <a:latin typeface="Franklin Gothic Demi"/>
              </a:rPr>
              <a:t>Требование 2.4</a:t>
            </a:r>
          </a:p>
        </p:txBody>
      </p:sp>
      <p:sp>
        <p:nvSpPr>
          <p:cNvPr id="3" name="Content Placeholder 2">
            <a:extLst>
              <a:ext uri="{FF2B5EF4-FFF2-40B4-BE49-F238E27FC236}">
                <a16:creationId xmlns:a16="http://schemas.microsoft.com/office/drawing/2014/main" id="{FB768708-16C5-871D-4A2C-388DF970DA1A}"/>
              </a:ext>
            </a:extLst>
          </p:cNvPr>
          <p:cNvSpPr>
            <a:spLocks noGrp="1"/>
          </p:cNvSpPr>
          <p:nvPr>
            <p:ph idx="1"/>
          </p:nvPr>
        </p:nvSpPr>
        <p:spPr>
          <a:xfrm>
            <a:off x="642813" y="2019792"/>
            <a:ext cx="6096654" cy="4554628"/>
          </a:xfrm>
        </p:spPr>
        <p:txBody>
          <a:bodyPr vert="horz" lIns="91440" tIns="45720" rIns="91440" bIns="45720" rtlCol="0" anchor="t">
            <a:normAutofit fontScale="92500" lnSpcReduction="10000"/>
          </a:bodyPr>
          <a:lstStyle/>
          <a:p>
            <a:pPr marL="0" indent="0">
              <a:buNone/>
            </a:pPr>
            <a:r>
              <a:rPr lang="ru-RU" sz="3200" b="1" dirty="0"/>
              <a:t>Цель </a:t>
            </a:r>
          </a:p>
          <a:p>
            <a:pPr marL="383540" indent="-383540">
              <a:buClr>
                <a:srgbClr val="002157"/>
              </a:buClr>
              <a:buFont typeface="Wingdings" pitchFamily="2" charset="2"/>
              <a:buChar char="§"/>
            </a:pPr>
            <a:r>
              <a:rPr lang="ru-RU" sz="3200" b="1" dirty="0">
                <a:solidFill>
                  <a:srgbClr val="0090BF"/>
                </a:solidFill>
              </a:rPr>
              <a:t>Обеспечить для общественности доступ к информации</a:t>
            </a:r>
            <a:r>
              <a:rPr lang="ru-RU" sz="3200" dirty="0"/>
              <a:t> обо всех лицензиях и контрактах, заключенных в добывающей отрасли.</a:t>
            </a:r>
          </a:p>
          <a:p>
            <a:pPr marL="383540" indent="-383540">
              <a:buFont typeface="Wingdings" pitchFamily="2" charset="2"/>
              <a:buChar char="§"/>
            </a:pPr>
            <a:r>
              <a:rPr lang="ru-RU" sz="3200" dirty="0"/>
              <a:t>Расширить потенциал заинтересованных сторон по </a:t>
            </a:r>
            <a:r>
              <a:rPr lang="ru-RU" sz="3200" b="1" dirty="0">
                <a:solidFill>
                  <a:srgbClr val="0090BF"/>
                </a:solidFill>
              </a:rPr>
              <a:t>контролю за соблюдением </a:t>
            </a:r>
            <a:r>
              <a:rPr lang="ru-RU" sz="3200" dirty="0"/>
              <a:t>договорных обязательств. </a:t>
            </a:r>
          </a:p>
        </p:txBody>
      </p:sp>
      <p:sp>
        <p:nvSpPr>
          <p:cNvPr id="5" name="Picture Placeholder 4">
            <a:extLst>
              <a:ext uri="{FF2B5EF4-FFF2-40B4-BE49-F238E27FC236}">
                <a16:creationId xmlns:a16="http://schemas.microsoft.com/office/drawing/2014/main" id="{60D7E618-7572-3B90-96DB-E1747A94AFE9}"/>
              </a:ext>
            </a:extLst>
          </p:cNvPr>
          <p:cNvSpPr>
            <a:spLocks noGrp="1"/>
          </p:cNvSpPr>
          <p:nvPr>
            <p:ph type="pic" sz="quarter" idx="14"/>
          </p:nvPr>
        </p:nvSpPr>
        <p:spPr/>
        <p:txBody>
          <a:bodyPr/>
          <a:lstStyle/>
          <a:p>
            <a:endParaRPr lang="en-NO"/>
          </a:p>
        </p:txBody>
      </p:sp>
      <p:pic>
        <p:nvPicPr>
          <p:cNvPr id="8" name="Picture Placeholder 5" descr="A hand holding a magnifying glass&#10;&#10;Description automatically generated">
            <a:extLst>
              <a:ext uri="{FF2B5EF4-FFF2-40B4-BE49-F238E27FC236}">
                <a16:creationId xmlns:a16="http://schemas.microsoft.com/office/drawing/2014/main" id="{83B43446-7442-BA9C-1986-C2115B50361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83400" y="0"/>
            <a:ext cx="5308600" cy="6857999"/>
          </a:xfrm>
          <a:prstGeom prst="rect">
            <a:avLst/>
          </a:prstGeom>
          <a:solidFill>
            <a:srgbClr val="FFFFFF"/>
          </a:solidFill>
        </p:spPr>
      </p:pic>
      <p:pic>
        <p:nvPicPr>
          <p:cNvPr id="9" name="Picture 8" descr="A blue rectangle with white dots&#10;&#10;Description automatically generated">
            <a:extLst>
              <a:ext uri="{FF2B5EF4-FFF2-40B4-BE49-F238E27FC236}">
                <a16:creationId xmlns:a16="http://schemas.microsoft.com/office/drawing/2014/main" id="{81E7F40E-A32F-72D4-413E-5A50FF562A19}"/>
              </a:ext>
            </a:extLst>
          </p:cNvPr>
          <p:cNvPicPr>
            <a:picLocks noChangeAspect="1"/>
          </p:cNvPicPr>
          <p:nvPr/>
        </p:nvPicPr>
        <p:blipFill>
          <a:blip r:embed="rId4"/>
          <a:stretch>
            <a:fillRect/>
          </a:stretch>
        </p:blipFill>
        <p:spPr>
          <a:xfrm>
            <a:off x="6883400" y="-9770"/>
            <a:ext cx="5308600" cy="6867769"/>
          </a:xfrm>
          <a:prstGeom prst="rect">
            <a:avLst/>
          </a:prstGeom>
        </p:spPr>
      </p:pic>
    </p:spTree>
    <p:extLst>
      <p:ext uri="{BB962C8B-B14F-4D97-AF65-F5344CB8AC3E}">
        <p14:creationId xmlns:p14="http://schemas.microsoft.com/office/powerpoint/2010/main" val="1680579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F1E2EC-6C1E-40BA-8A0A-9D8922CD51F9}"/>
              </a:ext>
            </a:extLst>
          </p:cNvPr>
          <p:cNvSpPr>
            <a:spLocks noGrp="1"/>
          </p:cNvSpPr>
          <p:nvPr>
            <p:ph type="body" sz="quarter" idx="11"/>
          </p:nvPr>
        </p:nvSpPr>
        <p:spPr>
          <a:xfrm>
            <a:off x="1003243" y="3097241"/>
            <a:ext cx="5626157" cy="2223079"/>
          </a:xfrm>
        </p:spPr>
        <p:txBody>
          <a:bodyPr/>
          <a:lstStyle/>
          <a:p>
            <a:r>
              <a:rPr lang="ru-RU" dirty="0"/>
              <a:t>Охват требования 2.4</a:t>
            </a:r>
            <a:br>
              <a:rPr lang="en-US" dirty="0"/>
            </a:br>
            <a:r>
              <a:rPr lang="ru-RU" dirty="0"/>
              <a:t>о публикации контрактов</a:t>
            </a:r>
          </a:p>
        </p:txBody>
      </p:sp>
      <p:sp>
        <p:nvSpPr>
          <p:cNvPr id="4" name="Text Placeholder 2">
            <a:extLst>
              <a:ext uri="{FF2B5EF4-FFF2-40B4-BE49-F238E27FC236}">
                <a16:creationId xmlns:a16="http://schemas.microsoft.com/office/drawing/2014/main" id="{CFECDBC0-3DE8-DC21-12EA-425FC0C22F99}"/>
              </a:ext>
            </a:extLst>
          </p:cNvPr>
          <p:cNvSpPr>
            <a:spLocks noGrp="1"/>
          </p:cNvSpPr>
          <p:nvPr>
            <p:ph type="body" sz="quarter" idx="10"/>
          </p:nvPr>
        </p:nvSpPr>
        <p:spPr>
          <a:xfrm>
            <a:off x="202300" y="2038729"/>
            <a:ext cx="2989136" cy="438254"/>
          </a:xfrm>
        </p:spPr>
        <p:txBody>
          <a:bodyPr/>
          <a:lstStyle/>
          <a:p>
            <a:pPr algn="r"/>
            <a:r>
              <a:rPr lang="ru-RU" sz="2200" dirty="0"/>
              <a:t>КЛЮЧЕВЫЕ ПОНЯТИЯ</a:t>
            </a:r>
          </a:p>
        </p:txBody>
      </p:sp>
      <p:pic>
        <p:nvPicPr>
          <p:cNvPr id="5" name="Picture Placeholder 5" descr="A hand holding a magnifying glass&#10;&#10;Description automatically generated">
            <a:extLst>
              <a:ext uri="{FF2B5EF4-FFF2-40B4-BE49-F238E27FC236}">
                <a16:creationId xmlns:a16="http://schemas.microsoft.com/office/drawing/2014/main" id="{CF0C0457-723D-E289-3054-FB4981544DCE}"/>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a:ext>
            </a:extLst>
          </a:blip>
          <a:srcRect/>
          <a:stretch/>
        </p:blipFill>
        <p:spPr>
          <a:xfrm>
            <a:off x="6883400" y="0"/>
            <a:ext cx="5308600" cy="6857999"/>
          </a:xfrm>
        </p:spPr>
      </p:pic>
      <p:pic>
        <p:nvPicPr>
          <p:cNvPr id="6" name="Picture 5" descr="A blue rectangle with white dots&#10;&#10;Description automatically generated">
            <a:extLst>
              <a:ext uri="{FF2B5EF4-FFF2-40B4-BE49-F238E27FC236}">
                <a16:creationId xmlns:a16="http://schemas.microsoft.com/office/drawing/2014/main" id="{699A4554-1957-0A76-DF63-AB33AB3CFFA2}"/>
              </a:ext>
            </a:extLst>
          </p:cNvPr>
          <p:cNvPicPr>
            <a:picLocks noChangeAspect="1"/>
          </p:cNvPicPr>
          <p:nvPr/>
        </p:nvPicPr>
        <p:blipFill>
          <a:blip r:embed="rId3"/>
          <a:stretch>
            <a:fillRect/>
          </a:stretch>
        </p:blipFill>
        <p:spPr>
          <a:xfrm>
            <a:off x="6883400" y="-9770"/>
            <a:ext cx="5308600" cy="6867769"/>
          </a:xfrm>
          <a:prstGeom prst="rect">
            <a:avLst/>
          </a:prstGeom>
        </p:spPr>
      </p:pic>
    </p:spTree>
    <p:extLst>
      <p:ext uri="{BB962C8B-B14F-4D97-AF65-F5344CB8AC3E}">
        <p14:creationId xmlns:p14="http://schemas.microsoft.com/office/powerpoint/2010/main" val="3116895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F0C9E-FDFB-5603-C7CC-B14898AE92EC}"/>
              </a:ext>
            </a:extLst>
          </p:cNvPr>
          <p:cNvSpPr>
            <a:spLocks noGrp="1"/>
          </p:cNvSpPr>
          <p:nvPr>
            <p:ph type="title"/>
          </p:nvPr>
        </p:nvSpPr>
        <p:spPr/>
        <p:txBody>
          <a:bodyPr/>
          <a:lstStyle/>
          <a:p>
            <a:r>
              <a:rPr lang="ru-RU"/>
              <a:t>Контракт</a:t>
            </a:r>
          </a:p>
        </p:txBody>
      </p:sp>
      <p:sp>
        <p:nvSpPr>
          <p:cNvPr id="3" name="Content Placeholder 2">
            <a:extLst>
              <a:ext uri="{FF2B5EF4-FFF2-40B4-BE49-F238E27FC236}">
                <a16:creationId xmlns:a16="http://schemas.microsoft.com/office/drawing/2014/main" id="{FF1C7907-A767-FF1C-46B3-0ECA39580F39}"/>
              </a:ext>
            </a:extLst>
          </p:cNvPr>
          <p:cNvSpPr>
            <a:spLocks noGrp="1"/>
          </p:cNvSpPr>
          <p:nvPr>
            <p:ph idx="1"/>
          </p:nvPr>
        </p:nvSpPr>
        <p:spPr>
          <a:xfrm>
            <a:off x="642812" y="2019792"/>
            <a:ext cx="5620828" cy="4336322"/>
          </a:xfrm>
        </p:spPr>
        <p:txBody>
          <a:bodyPr vert="horz" lIns="91440" tIns="45720" rIns="91440" bIns="45720" rtlCol="0" anchor="t">
            <a:normAutofit fontScale="92500" lnSpcReduction="10000"/>
          </a:bodyPr>
          <a:lstStyle/>
          <a:p>
            <a:pPr marL="383540" indent="-383540"/>
            <a:r>
              <a:rPr lang="ru-RU" dirty="0"/>
              <a:t>Страны обязаны раскрывать положения контрактов и лицензий, предоставленных, заключенных или претерпевших изменения начиная с </a:t>
            </a:r>
            <a:r>
              <a:rPr lang="ru-RU" b="1" dirty="0">
                <a:solidFill>
                  <a:srgbClr val="0090BF"/>
                </a:solidFill>
              </a:rPr>
              <a:t>1 января 2021 года</a:t>
            </a:r>
            <a:r>
              <a:rPr lang="ru-RU" dirty="0"/>
              <a:t>.</a:t>
            </a:r>
          </a:p>
          <a:p>
            <a:pPr marL="383540" indent="-383540"/>
            <a:r>
              <a:rPr lang="ru-RU" dirty="0"/>
              <a:t>Контракт: полный текст любого приложения, дополнения или добавления, в котором излагается подробная информация касательно прав на разработку полезных ископаемых.</a:t>
            </a:r>
          </a:p>
        </p:txBody>
      </p:sp>
      <p:sp>
        <p:nvSpPr>
          <p:cNvPr id="4" name="Text Placeholder 3">
            <a:extLst>
              <a:ext uri="{FF2B5EF4-FFF2-40B4-BE49-F238E27FC236}">
                <a16:creationId xmlns:a16="http://schemas.microsoft.com/office/drawing/2014/main" id="{30849E1C-8976-8DF9-C8C6-A8113B81DB08}"/>
              </a:ext>
            </a:extLst>
          </p:cNvPr>
          <p:cNvSpPr>
            <a:spLocks noGrp="1"/>
          </p:cNvSpPr>
          <p:nvPr>
            <p:ph type="body" sz="quarter" idx="10"/>
          </p:nvPr>
        </p:nvSpPr>
        <p:spPr/>
        <p:txBody>
          <a:bodyPr/>
          <a:lstStyle/>
          <a:p>
            <a:r>
              <a:rPr lang="ru-RU"/>
              <a:t>КЛЮЧЕВЫЕ ПОНЯТИЯ</a:t>
            </a:r>
          </a:p>
        </p:txBody>
      </p:sp>
      <p:pic>
        <p:nvPicPr>
          <p:cNvPr id="8" name="Picture 7" descr="A paper with text and numbers&#10;&#10;Description automatically generated">
            <a:extLst>
              <a:ext uri="{FF2B5EF4-FFF2-40B4-BE49-F238E27FC236}">
                <a16:creationId xmlns:a16="http://schemas.microsoft.com/office/drawing/2014/main" id="{C5F8F1AE-2254-893A-836C-283E76065B2A}"/>
              </a:ext>
            </a:extLst>
          </p:cNvPr>
          <p:cNvPicPr>
            <a:picLocks noChangeAspect="1"/>
          </p:cNvPicPr>
          <p:nvPr/>
        </p:nvPicPr>
        <p:blipFill>
          <a:blip r:embed="rId2">
            <a:duotone>
              <a:prstClr val="black"/>
              <a:srgbClr val="D9C3A5">
                <a:tint val="50000"/>
                <a:satMod val="180000"/>
              </a:srgbClr>
            </a:duotone>
          </a:blip>
          <a:stretch>
            <a:fillRect/>
          </a:stretch>
        </p:blipFill>
        <p:spPr>
          <a:xfrm>
            <a:off x="7138290" y="221727"/>
            <a:ext cx="3901763" cy="5051120"/>
          </a:xfrm>
          <a:prstGeom prst="rect">
            <a:avLst/>
          </a:prstGeom>
          <a:effectLst>
            <a:outerShdw blurRad="63500" sx="102000" sy="102000" algn="ctr" rotWithShape="0">
              <a:prstClr val="black">
                <a:alpha val="40000"/>
              </a:prstClr>
            </a:outerShdw>
          </a:effectLst>
        </p:spPr>
      </p:pic>
      <p:pic>
        <p:nvPicPr>
          <p:cNvPr id="10" name="Picture 9" descr="A document with text on it&#10;&#10;Description automatically generated">
            <a:extLst>
              <a:ext uri="{FF2B5EF4-FFF2-40B4-BE49-F238E27FC236}">
                <a16:creationId xmlns:a16="http://schemas.microsoft.com/office/drawing/2014/main" id="{5946667F-6E71-36A7-0499-263E3BC46BCC}"/>
              </a:ext>
            </a:extLst>
          </p:cNvPr>
          <p:cNvPicPr>
            <a:picLocks noChangeAspect="1"/>
          </p:cNvPicPr>
          <p:nvPr/>
        </p:nvPicPr>
        <p:blipFill>
          <a:blip r:embed="rId3">
            <a:duotone>
              <a:prstClr val="black"/>
              <a:srgbClr val="D9C3A5">
                <a:tint val="50000"/>
                <a:satMod val="180000"/>
              </a:srgbClr>
            </a:duotone>
          </a:blip>
          <a:stretch>
            <a:fillRect/>
          </a:stretch>
        </p:blipFill>
        <p:spPr>
          <a:xfrm rot="21178617">
            <a:off x="6389847" y="1261636"/>
            <a:ext cx="3901763" cy="5051120"/>
          </a:xfrm>
          <a:prstGeom prst="rect">
            <a:avLst/>
          </a:prstGeom>
          <a:effectLst>
            <a:outerShdw blurRad="63500" sx="102000" sy="102000" algn="ctr" rotWithShape="0">
              <a:prstClr val="black">
                <a:alpha val="40000"/>
              </a:prstClr>
            </a:outerShdw>
          </a:effectLst>
        </p:spPr>
      </p:pic>
      <p:pic>
        <p:nvPicPr>
          <p:cNvPr id="6" name="Picture 5" descr="A close-up of a document&#10;&#10;Description automatically generated">
            <a:extLst>
              <a:ext uri="{FF2B5EF4-FFF2-40B4-BE49-F238E27FC236}">
                <a16:creationId xmlns:a16="http://schemas.microsoft.com/office/drawing/2014/main" id="{CDC32FCD-0C1E-961F-E580-55D17C3594ED}"/>
              </a:ext>
            </a:extLst>
          </p:cNvPr>
          <p:cNvPicPr>
            <a:picLocks noChangeAspect="1"/>
          </p:cNvPicPr>
          <p:nvPr/>
        </p:nvPicPr>
        <p:blipFill>
          <a:blip r:embed="rId4">
            <a:duotone>
              <a:prstClr val="black"/>
              <a:srgbClr val="D9C3A5">
                <a:tint val="50000"/>
                <a:satMod val="180000"/>
              </a:srgbClr>
            </a:duotone>
          </a:blip>
          <a:stretch>
            <a:fillRect/>
          </a:stretch>
        </p:blipFill>
        <p:spPr>
          <a:xfrm rot="715778">
            <a:off x="7412855" y="1261637"/>
            <a:ext cx="3901763" cy="505112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3833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F0C9E-FDFB-5603-C7CC-B14898AE92EC}"/>
              </a:ext>
            </a:extLst>
          </p:cNvPr>
          <p:cNvSpPr>
            <a:spLocks noGrp="1"/>
          </p:cNvSpPr>
          <p:nvPr>
            <p:ph type="title"/>
          </p:nvPr>
        </p:nvSpPr>
        <p:spPr/>
        <p:txBody>
          <a:bodyPr/>
          <a:lstStyle/>
          <a:p>
            <a:r>
              <a:rPr lang="ru-RU"/>
              <a:t>Контракт</a:t>
            </a:r>
          </a:p>
        </p:txBody>
      </p:sp>
      <p:sp>
        <p:nvSpPr>
          <p:cNvPr id="3" name="Content Placeholder 2">
            <a:extLst>
              <a:ext uri="{FF2B5EF4-FFF2-40B4-BE49-F238E27FC236}">
                <a16:creationId xmlns:a16="http://schemas.microsoft.com/office/drawing/2014/main" id="{FF1C7907-A767-FF1C-46B3-0ECA39580F39}"/>
              </a:ext>
            </a:extLst>
          </p:cNvPr>
          <p:cNvSpPr>
            <a:spLocks noGrp="1"/>
          </p:cNvSpPr>
          <p:nvPr>
            <p:ph idx="1"/>
          </p:nvPr>
        </p:nvSpPr>
        <p:spPr>
          <a:xfrm>
            <a:off x="642812" y="2019792"/>
            <a:ext cx="5740988" cy="4641684"/>
          </a:xfrm>
        </p:spPr>
        <p:txBody>
          <a:bodyPr>
            <a:normAutofit fontScale="85000" lnSpcReduction="20000"/>
          </a:bodyPr>
          <a:lstStyle/>
          <a:p>
            <a:r>
              <a:rPr lang="ru-RU" sz="3200" dirty="0"/>
              <a:t>В отсутствие однозначных норм </a:t>
            </a:r>
            <a:r>
              <a:rPr lang="ru-RU" sz="3200" b="1" dirty="0">
                <a:solidFill>
                  <a:srgbClr val="0090BF"/>
                </a:solidFill>
              </a:rPr>
              <a:t>МГЗС следует согласовать </a:t>
            </a:r>
            <a:r>
              <a:rPr lang="ru-RU" sz="3200" dirty="0"/>
              <a:t>собственные определения приложения, дополнения</a:t>
            </a:r>
            <a:br>
              <a:rPr lang="ru-RU" sz="3200" dirty="0"/>
            </a:br>
            <a:r>
              <a:rPr lang="ru-RU" sz="3200" dirty="0"/>
              <a:t>и добавления.</a:t>
            </a:r>
          </a:p>
          <a:p>
            <a:r>
              <a:rPr lang="ru-RU" sz="3200" dirty="0"/>
              <a:t>Обратите внимание на документы, содержащие следующую информацию:</a:t>
            </a:r>
          </a:p>
          <a:p>
            <a:pPr lvl="1"/>
            <a:r>
              <a:rPr lang="ru-RU" sz="2400" dirty="0"/>
              <a:t>договоры о продаже; условия налогообложения; договоры о строительстве объектов инфраструктуры и бартерные соглашения; расходы компаний на социальные и природоохранные нужды и воздействие</a:t>
            </a:r>
            <a:br>
              <a:rPr lang="ru-RU" sz="2400" dirty="0"/>
            </a:br>
            <a:r>
              <a:rPr lang="ru-RU" sz="2400" dirty="0"/>
              <a:t>в этих сферах</a:t>
            </a:r>
          </a:p>
        </p:txBody>
      </p:sp>
      <p:sp>
        <p:nvSpPr>
          <p:cNvPr id="4" name="Text Placeholder 3">
            <a:extLst>
              <a:ext uri="{FF2B5EF4-FFF2-40B4-BE49-F238E27FC236}">
                <a16:creationId xmlns:a16="http://schemas.microsoft.com/office/drawing/2014/main" id="{30849E1C-8976-8DF9-C8C6-A8113B81DB08}"/>
              </a:ext>
            </a:extLst>
          </p:cNvPr>
          <p:cNvSpPr>
            <a:spLocks noGrp="1"/>
          </p:cNvSpPr>
          <p:nvPr>
            <p:ph type="body" sz="quarter" idx="10"/>
          </p:nvPr>
        </p:nvSpPr>
        <p:spPr/>
        <p:txBody>
          <a:bodyPr/>
          <a:lstStyle/>
          <a:p>
            <a:r>
              <a:rPr lang="ru-RU"/>
              <a:t>КЛЮЧЕВЫЕ ПОНЯТИЯ</a:t>
            </a:r>
          </a:p>
        </p:txBody>
      </p:sp>
      <p:pic>
        <p:nvPicPr>
          <p:cNvPr id="8" name="Picture 7" descr="A paper with text and numbers&#10;&#10;Description automatically generated">
            <a:extLst>
              <a:ext uri="{FF2B5EF4-FFF2-40B4-BE49-F238E27FC236}">
                <a16:creationId xmlns:a16="http://schemas.microsoft.com/office/drawing/2014/main" id="{C5F8F1AE-2254-893A-836C-283E76065B2A}"/>
              </a:ext>
            </a:extLst>
          </p:cNvPr>
          <p:cNvPicPr>
            <a:picLocks noChangeAspect="1"/>
          </p:cNvPicPr>
          <p:nvPr/>
        </p:nvPicPr>
        <p:blipFill>
          <a:blip r:embed="rId2">
            <a:duotone>
              <a:prstClr val="black"/>
              <a:srgbClr val="D9C3A5">
                <a:tint val="50000"/>
                <a:satMod val="180000"/>
              </a:srgbClr>
            </a:duotone>
          </a:blip>
          <a:stretch>
            <a:fillRect/>
          </a:stretch>
        </p:blipFill>
        <p:spPr>
          <a:xfrm>
            <a:off x="7138290" y="221727"/>
            <a:ext cx="3901763" cy="5051120"/>
          </a:xfrm>
          <a:prstGeom prst="rect">
            <a:avLst/>
          </a:prstGeom>
          <a:effectLst>
            <a:outerShdw blurRad="63500" sx="102000" sy="102000" algn="ctr" rotWithShape="0">
              <a:prstClr val="black">
                <a:alpha val="40000"/>
              </a:prstClr>
            </a:outerShdw>
          </a:effectLst>
        </p:spPr>
      </p:pic>
      <p:pic>
        <p:nvPicPr>
          <p:cNvPr id="10" name="Picture 9" descr="A document with text on it&#10;&#10;Description automatically generated">
            <a:extLst>
              <a:ext uri="{FF2B5EF4-FFF2-40B4-BE49-F238E27FC236}">
                <a16:creationId xmlns:a16="http://schemas.microsoft.com/office/drawing/2014/main" id="{5946667F-6E71-36A7-0499-263E3BC46BCC}"/>
              </a:ext>
            </a:extLst>
          </p:cNvPr>
          <p:cNvPicPr>
            <a:picLocks noChangeAspect="1"/>
          </p:cNvPicPr>
          <p:nvPr/>
        </p:nvPicPr>
        <p:blipFill>
          <a:blip r:embed="rId3">
            <a:duotone>
              <a:prstClr val="black"/>
              <a:srgbClr val="D9C3A5">
                <a:tint val="50000"/>
                <a:satMod val="180000"/>
              </a:srgbClr>
            </a:duotone>
          </a:blip>
          <a:stretch>
            <a:fillRect/>
          </a:stretch>
        </p:blipFill>
        <p:spPr>
          <a:xfrm rot="21178617">
            <a:off x="6389847" y="1261636"/>
            <a:ext cx="3901763" cy="5051120"/>
          </a:xfrm>
          <a:prstGeom prst="rect">
            <a:avLst/>
          </a:prstGeom>
          <a:effectLst>
            <a:outerShdw blurRad="63500" sx="102000" sy="102000" algn="ctr" rotWithShape="0">
              <a:prstClr val="black">
                <a:alpha val="40000"/>
              </a:prstClr>
            </a:outerShdw>
          </a:effectLst>
        </p:spPr>
      </p:pic>
      <p:pic>
        <p:nvPicPr>
          <p:cNvPr id="6" name="Picture 5" descr="A close-up of a document&#10;&#10;Description automatically generated">
            <a:extLst>
              <a:ext uri="{FF2B5EF4-FFF2-40B4-BE49-F238E27FC236}">
                <a16:creationId xmlns:a16="http://schemas.microsoft.com/office/drawing/2014/main" id="{CDC32FCD-0C1E-961F-E580-55D17C3594ED}"/>
              </a:ext>
            </a:extLst>
          </p:cNvPr>
          <p:cNvPicPr>
            <a:picLocks noChangeAspect="1"/>
          </p:cNvPicPr>
          <p:nvPr/>
        </p:nvPicPr>
        <p:blipFill>
          <a:blip r:embed="rId4">
            <a:duotone>
              <a:prstClr val="black"/>
              <a:srgbClr val="D9C3A5">
                <a:tint val="50000"/>
                <a:satMod val="180000"/>
              </a:srgbClr>
            </a:duotone>
          </a:blip>
          <a:stretch>
            <a:fillRect/>
          </a:stretch>
        </p:blipFill>
        <p:spPr>
          <a:xfrm rot="715778">
            <a:off x="7412855" y="1261637"/>
            <a:ext cx="3901763" cy="505112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094507193"/>
      </p:ext>
    </p:extLst>
  </p:cSld>
  <p:clrMapOvr>
    <a:masterClrMapping/>
  </p:clrMapOvr>
</p:sld>
</file>

<file path=ppt/theme/theme1.xml><?xml version="1.0" encoding="utf-8"?>
<a:theme xmlns:a="http://schemas.openxmlformats.org/drawingml/2006/main" name="EITItheme1">
  <a:themeElements>
    <a:clrScheme name="Custom 1">
      <a:dk1>
        <a:srgbClr val="000100"/>
      </a:dk1>
      <a:lt1>
        <a:srgbClr val="165B89"/>
      </a:lt1>
      <a:dk2>
        <a:srgbClr val="122954"/>
      </a:dk2>
      <a:lt2>
        <a:srgbClr val="15C2EE"/>
      </a:lt2>
      <a:accent1>
        <a:srgbClr val="1CC0EE"/>
      </a:accent1>
      <a:accent2>
        <a:srgbClr val="6C5239"/>
      </a:accent2>
      <a:accent3>
        <a:srgbClr val="2C8536"/>
      </a:accent3>
      <a:accent4>
        <a:srgbClr val="F5A60A"/>
      </a:accent4>
      <a:accent5>
        <a:srgbClr val="D24329"/>
      </a:accent5>
      <a:accent6>
        <a:srgbClr val="78325C"/>
      </a:accent6>
      <a:hlink>
        <a:srgbClr val="1AC2ED"/>
      </a:hlink>
      <a:folHlink>
        <a:srgbClr val="122956"/>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 id="{822F89D2-8C55-8B4B-88BB-245ADC139331}" vid="{7C9ED5B2-BBF2-DF45-8D59-C876243C5641}"/>
    </a:ext>
  </a:extLst>
</a:theme>
</file>

<file path=ppt/theme/theme2.xml><?xml version="1.0" encoding="utf-8"?>
<a:theme xmlns:a="http://schemas.openxmlformats.org/drawingml/2006/main" name="EITItheme1">
  <a:themeElements>
    <a:clrScheme name="Custom 1">
      <a:dk1>
        <a:srgbClr val="000100"/>
      </a:dk1>
      <a:lt1>
        <a:srgbClr val="165B89"/>
      </a:lt1>
      <a:dk2>
        <a:srgbClr val="122954"/>
      </a:dk2>
      <a:lt2>
        <a:srgbClr val="15C2EE"/>
      </a:lt2>
      <a:accent1>
        <a:srgbClr val="1CC0EE"/>
      </a:accent1>
      <a:accent2>
        <a:srgbClr val="6C5239"/>
      </a:accent2>
      <a:accent3>
        <a:srgbClr val="2C8536"/>
      </a:accent3>
      <a:accent4>
        <a:srgbClr val="F5A60A"/>
      </a:accent4>
      <a:accent5>
        <a:srgbClr val="D24329"/>
      </a:accent5>
      <a:accent6>
        <a:srgbClr val="78325C"/>
      </a:accent6>
      <a:hlink>
        <a:srgbClr val="1AC2ED"/>
      </a:hlink>
      <a:folHlink>
        <a:srgbClr val="122956"/>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 id="{822F89D2-8C55-8B4B-88BB-245ADC139331}" vid="{7C9ED5B2-BBF2-DF45-8D59-C876243C564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6BB3B790D4CD34F81FC0BEB718ECEB9" ma:contentTypeVersion="16" ma:contentTypeDescription="Create a new document." ma:contentTypeScope="" ma:versionID="2b3c60c549791b94e1de36215c3a607c">
  <xsd:schema xmlns:xsd="http://www.w3.org/2001/XMLSchema" xmlns:xs="http://www.w3.org/2001/XMLSchema" xmlns:p="http://schemas.microsoft.com/office/2006/metadata/properties" xmlns:ns2="d9eb0d81-beec-4074-bc6f-8be11319408c" xmlns:ns3="ec4d7596-7f32-41a8-9a95-4275d9a1ea6b" targetNamespace="http://schemas.microsoft.com/office/2006/metadata/properties" ma:root="true" ma:fieldsID="d2eef05631ed337cff00ecc2bca7ad97" ns2:_="" ns3:_="">
    <xsd:import namespace="d9eb0d81-beec-4074-bc6f-8be11319408c"/>
    <xsd:import namespace="ec4d7596-7f32-41a8-9a95-4275d9a1ea6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eb0d81-beec-4074-bc6f-8be1131940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b58f297-623d-4bc9-82bf-53ab639f8509"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c4d7596-7f32-41a8-9a95-4275d9a1ea6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752dc68c-65b9-457f-ba02-173d769ec880}" ma:internalName="TaxCatchAll" ma:showField="CatchAllData" ma:web="ec4d7596-7f32-41a8-9a95-4275d9a1ea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c4d7596-7f32-41a8-9a95-4275d9a1ea6b" xsi:nil="true"/>
    <lcf76f155ced4ddcb4097134ff3c332f xmlns="d9eb0d81-beec-4074-bc6f-8be11319408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8BC80A8-A295-46CA-AF22-82C68DB35933}">
  <ds:schemaRefs>
    <ds:schemaRef ds:uri="http://schemas.microsoft.com/sharepoint/v3/contenttype/forms"/>
  </ds:schemaRefs>
</ds:datastoreItem>
</file>

<file path=customXml/itemProps2.xml><?xml version="1.0" encoding="utf-8"?>
<ds:datastoreItem xmlns:ds="http://schemas.openxmlformats.org/officeDocument/2006/customXml" ds:itemID="{DCED5631-0BB0-4D8E-932C-6C5BA4C4AA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eb0d81-beec-4074-bc6f-8be11319408c"/>
    <ds:schemaRef ds:uri="ec4d7596-7f32-41a8-9a95-4275d9a1ea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2BB9246-1D15-49BF-90DE-50031989DE62}">
  <ds:schemaRefs>
    <ds:schemaRef ds:uri="http://schemas.microsoft.com/office/infopath/2007/PartnerControls"/>
    <ds:schemaRef ds:uri="ec4d7596-7f32-41a8-9a95-4275d9a1ea6b"/>
    <ds:schemaRef ds:uri="http://schemas.microsoft.com/office/2006/metadata/properties"/>
    <ds:schemaRef ds:uri="http://schemas.openxmlformats.org/package/2006/metadata/core-properties"/>
    <ds:schemaRef ds:uri="http://www.w3.org/XML/1998/namespace"/>
    <ds:schemaRef ds:uri="http://purl.org/dc/terms/"/>
    <ds:schemaRef ds:uri="http://purl.org/dc/dcmitype/"/>
    <ds:schemaRef ds:uri="http://purl.org/dc/elements/1.1/"/>
    <ds:schemaRef ds:uri="http://schemas.microsoft.com/office/2006/documentManagement/types"/>
    <ds:schemaRef ds:uri="d9eb0d81-beec-4074-bc6f-8be11319408c"/>
  </ds:schemaRefs>
</ds:datastoreItem>
</file>

<file path=docProps/app.xml><?xml version="1.0" encoding="utf-8"?>
<Properties xmlns="http://schemas.openxmlformats.org/officeDocument/2006/extended-properties" xmlns:vt="http://schemas.openxmlformats.org/officeDocument/2006/docPropsVTypes">
  <Template>EITItheme1</Template>
  <TotalTime>24</TotalTime>
  <Words>2174</Words>
  <Application>Microsoft Macintosh PowerPoint</Application>
  <PresentationFormat>Widescreen</PresentationFormat>
  <Paragraphs>230</Paragraphs>
  <Slides>29</Slides>
  <Notes>18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29</vt:i4>
      </vt:variant>
    </vt:vector>
  </HeadingPairs>
  <TitlesOfParts>
    <vt:vector size="39" baseType="lpstr">
      <vt:lpstr>Arial</vt:lpstr>
      <vt:lpstr>Calibri</vt:lpstr>
      <vt:lpstr>Franklin Gothic Book</vt:lpstr>
      <vt:lpstr>Franklin Gothic Demi</vt:lpstr>
      <vt:lpstr>Franklin Gothic Medium</vt:lpstr>
      <vt:lpstr>Metropolis</vt:lpstr>
      <vt:lpstr>Söhne</vt:lpstr>
      <vt:lpstr>Wingdings</vt:lpstr>
      <vt:lpstr>EITItheme1</vt:lpstr>
      <vt:lpstr>EITItheme1</vt:lpstr>
      <vt:lpstr>PowerPoint Presentation</vt:lpstr>
      <vt:lpstr>Почему важна прозрачность контрактов? </vt:lpstr>
      <vt:lpstr>Почему важна прозрачность контрактов? </vt:lpstr>
      <vt:lpstr>Для правительств и граждан</vt:lpstr>
      <vt:lpstr>Для компаний</vt:lpstr>
      <vt:lpstr>Требование 2.4</vt:lpstr>
      <vt:lpstr>PowerPoint Presentation</vt:lpstr>
      <vt:lpstr>Контракт</vt:lpstr>
      <vt:lpstr>Контракт</vt:lpstr>
      <vt:lpstr>Приложения</vt:lpstr>
      <vt:lpstr>Положения о конфиденциальности</vt:lpstr>
      <vt:lpstr>PowerPoint Presentation</vt:lpstr>
      <vt:lpstr>Поправки</vt:lpstr>
      <vt:lpstr>PowerPoint Presentation</vt:lpstr>
      <vt:lpstr>Сложности, связанные с внедрением</vt:lpstr>
      <vt:lpstr>Ролевая игра: аргументы против прозрачности контрактов</vt:lpstr>
      <vt:lpstr>PowerPoint Presentation</vt:lpstr>
      <vt:lpstr>Ключевые аспекты</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Ресурсы</vt:lpstr>
      <vt:lpstr>Вопросы?</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Leila Pilliard</dc:creator>
  <cp:lastModifiedBy>Leila Pilliard</cp:lastModifiedBy>
  <cp:revision>12</cp:revision>
  <cp:lastPrinted>2023-06-23T10:13:05Z</cp:lastPrinted>
  <dcterms:created xsi:type="dcterms:W3CDTF">2020-01-10T14:54:35Z</dcterms:created>
  <dcterms:modified xsi:type="dcterms:W3CDTF">2024-06-04T11:30:27Z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0x010100F6BB3B790D4CD34F81FC0BEB718ECEB9</vt:lpwstr>
  </property>
  <property fmtid="{D5CDD505-2E9C-101B-9397-08002B2CF9AE}" pid="3" name="MediaServiceImageTags">
    <vt:lpwstr/>
  </property>
</Properties>
</file>